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9" r:id="rId2"/>
    <p:sldId id="271" r:id="rId3"/>
    <p:sldId id="272" r:id="rId4"/>
    <p:sldId id="274" r:id="rId5"/>
    <p:sldId id="260" r:id="rId6"/>
    <p:sldId id="263" r:id="rId7"/>
    <p:sldId id="265" r:id="rId8"/>
    <p:sldId id="264" r:id="rId9"/>
    <p:sldId id="261" r:id="rId10"/>
    <p:sldId id="279" r:id="rId11"/>
    <p:sldId id="266" r:id="rId12"/>
    <p:sldId id="258" r:id="rId13"/>
    <p:sldId id="267" r:id="rId14"/>
    <p:sldId id="269" r:id="rId15"/>
    <p:sldId id="275"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rvoje Skenderovic" userId="9b4bc7f0079e012c" providerId="LiveId" clId="{7B368D9C-6DB1-4570-BF34-DB6C7E6FD814}"/>
    <pc:docChg chg="custSel delSld modSld">
      <pc:chgData name="Hrvoje Skenderovic" userId="9b4bc7f0079e012c" providerId="LiveId" clId="{7B368D9C-6DB1-4570-BF34-DB6C7E6FD814}" dt="2022-08-22T13:12:35.924" v="6" actId="47"/>
      <pc:docMkLst>
        <pc:docMk/>
      </pc:docMkLst>
      <pc:sldChg chg="del">
        <pc:chgData name="Hrvoje Skenderovic" userId="9b4bc7f0079e012c" providerId="LiveId" clId="{7B368D9C-6DB1-4570-BF34-DB6C7E6FD814}" dt="2022-08-22T13:12:31.945" v="4" actId="47"/>
        <pc:sldMkLst>
          <pc:docMk/>
          <pc:sldMk cId="2183750169" sldId="257"/>
        </pc:sldMkLst>
      </pc:sldChg>
      <pc:sldChg chg="del">
        <pc:chgData name="Hrvoje Skenderovic" userId="9b4bc7f0079e012c" providerId="LiveId" clId="{7B368D9C-6DB1-4570-BF34-DB6C7E6FD814}" dt="2022-08-22T13:11:01.609" v="1" actId="47"/>
        <pc:sldMkLst>
          <pc:docMk/>
          <pc:sldMk cId="2485659162" sldId="268"/>
        </pc:sldMkLst>
      </pc:sldChg>
      <pc:sldChg chg="delSp del mod delAnim">
        <pc:chgData name="Hrvoje Skenderovic" userId="9b4bc7f0079e012c" providerId="LiveId" clId="{7B368D9C-6DB1-4570-BF34-DB6C7E6FD814}" dt="2022-08-22T13:11:06.560" v="2" actId="47"/>
        <pc:sldMkLst>
          <pc:docMk/>
          <pc:sldMk cId="541043578" sldId="270"/>
        </pc:sldMkLst>
        <pc:picChg chg="del">
          <ac:chgData name="Hrvoje Skenderovic" userId="9b4bc7f0079e012c" providerId="LiveId" clId="{7B368D9C-6DB1-4570-BF34-DB6C7E6FD814}" dt="2022-08-22T13:10:58.224" v="0" actId="478"/>
          <ac:picMkLst>
            <pc:docMk/>
            <pc:sldMk cId="541043578" sldId="270"/>
            <ac:picMk id="9" creationId="{6A3BC95C-1735-01B2-5A1E-A6C12A44B445}"/>
          </ac:picMkLst>
        </pc:picChg>
      </pc:sldChg>
      <pc:sldChg chg="del">
        <pc:chgData name="Hrvoje Skenderovic" userId="9b4bc7f0079e012c" providerId="LiveId" clId="{7B368D9C-6DB1-4570-BF34-DB6C7E6FD814}" dt="2022-08-22T13:11:44.710" v="3" actId="47"/>
        <pc:sldMkLst>
          <pc:docMk/>
          <pc:sldMk cId="654241157" sldId="276"/>
        </pc:sldMkLst>
      </pc:sldChg>
      <pc:sldChg chg="del">
        <pc:chgData name="Hrvoje Skenderovic" userId="9b4bc7f0079e012c" providerId="LiveId" clId="{7B368D9C-6DB1-4570-BF34-DB6C7E6FD814}" dt="2022-08-22T13:12:35.924" v="6" actId="47"/>
        <pc:sldMkLst>
          <pc:docMk/>
          <pc:sldMk cId="4033005582" sldId="277"/>
        </pc:sldMkLst>
      </pc:sldChg>
      <pc:sldChg chg="del">
        <pc:chgData name="Hrvoje Skenderovic" userId="9b4bc7f0079e012c" providerId="LiveId" clId="{7B368D9C-6DB1-4570-BF34-DB6C7E6FD814}" dt="2022-08-22T13:12:34.144" v="5" actId="47"/>
        <pc:sldMkLst>
          <pc:docMk/>
          <pc:sldMk cId="3088699933"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18D7348-CDC9-43E9-9F89-5E94EBE2BD9E}" type="datetimeFigureOut">
              <a:rPr lang="en-US" smtClean="0"/>
              <a:t>8/22/2022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C7E28B-E160-4C89-B12B-E2B922E2B992}" type="slidenum">
              <a:rPr lang="en-US" smtClean="0"/>
              <a:t>‹#›</a:t>
            </a:fld>
            <a:endParaRPr lang="en-US"/>
          </a:p>
        </p:txBody>
      </p:sp>
    </p:spTree>
    <p:extLst>
      <p:ext uri="{BB962C8B-B14F-4D97-AF65-F5344CB8AC3E}">
        <p14:creationId xmlns:p14="http://schemas.microsoft.com/office/powerpoint/2010/main" val="3226872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1776-2BB8-40B9-9B2F-0E6232FC80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EC409A-16FE-495A-97A8-82AA41650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A26D89-67E1-453B-937D-8134F18D0AFC}"/>
              </a:ext>
            </a:extLst>
          </p:cNvPr>
          <p:cNvSpPr>
            <a:spLocks noGrp="1"/>
          </p:cNvSpPr>
          <p:nvPr>
            <p:ph type="dt" sz="half" idx="10"/>
          </p:nvPr>
        </p:nvSpPr>
        <p:spPr/>
        <p:txBody>
          <a:bodyPr/>
          <a:lstStyle/>
          <a:p>
            <a:fld id="{5FD62038-C798-4DF4-8197-E96F6FF66359}" type="datetimeFigureOut">
              <a:rPr lang="en-US" smtClean="0"/>
              <a:t>8/22/2022</a:t>
            </a:fld>
            <a:endParaRPr lang="en-US"/>
          </a:p>
        </p:txBody>
      </p:sp>
      <p:sp>
        <p:nvSpPr>
          <p:cNvPr id="5" name="Footer Placeholder 4">
            <a:extLst>
              <a:ext uri="{FF2B5EF4-FFF2-40B4-BE49-F238E27FC236}">
                <a16:creationId xmlns:a16="http://schemas.microsoft.com/office/drawing/2014/main" id="{D37E433E-E296-446D-8274-9E48CA42A9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50FF3-8B06-4AA3-AAB9-C34B280E22D6}"/>
              </a:ext>
            </a:extLst>
          </p:cNvPr>
          <p:cNvSpPr>
            <a:spLocks noGrp="1"/>
          </p:cNvSpPr>
          <p:nvPr>
            <p:ph type="sldNum" sz="quarter" idx="12"/>
          </p:nvPr>
        </p:nvSpPr>
        <p:spPr/>
        <p:txBody>
          <a:bodyPr/>
          <a:lstStyle/>
          <a:p>
            <a:fld id="{BB1E1472-F58F-4464-A518-07E42D0E2B55}" type="slidenum">
              <a:rPr lang="en-US" smtClean="0"/>
              <a:t>‹#›</a:t>
            </a:fld>
            <a:endParaRPr lang="en-US"/>
          </a:p>
        </p:txBody>
      </p:sp>
    </p:spTree>
    <p:extLst>
      <p:ext uri="{BB962C8B-B14F-4D97-AF65-F5344CB8AC3E}">
        <p14:creationId xmlns:p14="http://schemas.microsoft.com/office/powerpoint/2010/main" val="161330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1FEA3-E311-4F84-8DEC-995F8D3199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3D88CE-CFCD-43D2-A94B-B0D6CF8610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14BDB-F35D-4BD5-9597-9CF3741197E1}"/>
              </a:ext>
            </a:extLst>
          </p:cNvPr>
          <p:cNvSpPr>
            <a:spLocks noGrp="1"/>
          </p:cNvSpPr>
          <p:nvPr>
            <p:ph type="dt" sz="half" idx="10"/>
          </p:nvPr>
        </p:nvSpPr>
        <p:spPr/>
        <p:txBody>
          <a:bodyPr/>
          <a:lstStyle/>
          <a:p>
            <a:fld id="{5FD62038-C798-4DF4-8197-E96F6FF66359}" type="datetimeFigureOut">
              <a:rPr lang="en-US" smtClean="0"/>
              <a:t>8/22/2022</a:t>
            </a:fld>
            <a:endParaRPr lang="en-US"/>
          </a:p>
        </p:txBody>
      </p:sp>
      <p:sp>
        <p:nvSpPr>
          <p:cNvPr id="5" name="Footer Placeholder 4">
            <a:extLst>
              <a:ext uri="{FF2B5EF4-FFF2-40B4-BE49-F238E27FC236}">
                <a16:creationId xmlns:a16="http://schemas.microsoft.com/office/drawing/2014/main" id="{06CD358C-039C-44F9-BA03-BF04FED85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662312-CFA0-4786-8581-AFFFDEC3BA35}"/>
              </a:ext>
            </a:extLst>
          </p:cNvPr>
          <p:cNvSpPr>
            <a:spLocks noGrp="1"/>
          </p:cNvSpPr>
          <p:nvPr>
            <p:ph type="sldNum" sz="quarter" idx="12"/>
          </p:nvPr>
        </p:nvSpPr>
        <p:spPr/>
        <p:txBody>
          <a:bodyPr/>
          <a:lstStyle/>
          <a:p>
            <a:fld id="{BB1E1472-F58F-4464-A518-07E42D0E2B55}" type="slidenum">
              <a:rPr lang="en-US" smtClean="0"/>
              <a:t>‹#›</a:t>
            </a:fld>
            <a:endParaRPr lang="en-US"/>
          </a:p>
        </p:txBody>
      </p:sp>
    </p:spTree>
    <p:extLst>
      <p:ext uri="{BB962C8B-B14F-4D97-AF65-F5344CB8AC3E}">
        <p14:creationId xmlns:p14="http://schemas.microsoft.com/office/powerpoint/2010/main" val="2114861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79066F-19FE-4862-BBCF-C9F8D91A81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491AAC-7922-4B6D-AD4C-AC9BD4BFFC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738A4-F8FA-4DD9-B6DF-929E8A7E753C}"/>
              </a:ext>
            </a:extLst>
          </p:cNvPr>
          <p:cNvSpPr>
            <a:spLocks noGrp="1"/>
          </p:cNvSpPr>
          <p:nvPr>
            <p:ph type="dt" sz="half" idx="10"/>
          </p:nvPr>
        </p:nvSpPr>
        <p:spPr/>
        <p:txBody>
          <a:bodyPr/>
          <a:lstStyle/>
          <a:p>
            <a:fld id="{5FD62038-C798-4DF4-8197-E96F6FF66359}" type="datetimeFigureOut">
              <a:rPr lang="en-US" smtClean="0"/>
              <a:t>8/22/2022</a:t>
            </a:fld>
            <a:endParaRPr lang="en-US"/>
          </a:p>
        </p:txBody>
      </p:sp>
      <p:sp>
        <p:nvSpPr>
          <p:cNvPr id="5" name="Footer Placeholder 4">
            <a:extLst>
              <a:ext uri="{FF2B5EF4-FFF2-40B4-BE49-F238E27FC236}">
                <a16:creationId xmlns:a16="http://schemas.microsoft.com/office/drawing/2014/main" id="{D1F5D2F5-E70C-4599-BE05-A0BDAAD67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53A8E5-7C02-49AA-AF41-CC6688EDBF7C}"/>
              </a:ext>
            </a:extLst>
          </p:cNvPr>
          <p:cNvSpPr>
            <a:spLocks noGrp="1"/>
          </p:cNvSpPr>
          <p:nvPr>
            <p:ph type="sldNum" sz="quarter" idx="12"/>
          </p:nvPr>
        </p:nvSpPr>
        <p:spPr/>
        <p:txBody>
          <a:bodyPr/>
          <a:lstStyle/>
          <a:p>
            <a:fld id="{BB1E1472-F58F-4464-A518-07E42D0E2B55}" type="slidenum">
              <a:rPr lang="en-US" smtClean="0"/>
              <a:t>‹#›</a:t>
            </a:fld>
            <a:endParaRPr lang="en-US"/>
          </a:p>
        </p:txBody>
      </p:sp>
    </p:spTree>
    <p:extLst>
      <p:ext uri="{BB962C8B-B14F-4D97-AF65-F5344CB8AC3E}">
        <p14:creationId xmlns:p14="http://schemas.microsoft.com/office/powerpoint/2010/main" val="337304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5888A-42A0-43A6-83DE-594E4809B3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3E4956-9109-4506-AD82-7A64BC92CC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0E5FBD-685A-463F-B136-B55BD6BC266E}"/>
              </a:ext>
            </a:extLst>
          </p:cNvPr>
          <p:cNvSpPr>
            <a:spLocks noGrp="1"/>
          </p:cNvSpPr>
          <p:nvPr>
            <p:ph type="dt" sz="half" idx="10"/>
          </p:nvPr>
        </p:nvSpPr>
        <p:spPr/>
        <p:txBody>
          <a:bodyPr/>
          <a:lstStyle/>
          <a:p>
            <a:fld id="{5FD62038-C798-4DF4-8197-E96F6FF66359}" type="datetimeFigureOut">
              <a:rPr lang="en-US" smtClean="0"/>
              <a:t>8/22/2022</a:t>
            </a:fld>
            <a:endParaRPr lang="en-US"/>
          </a:p>
        </p:txBody>
      </p:sp>
      <p:sp>
        <p:nvSpPr>
          <p:cNvPr id="5" name="Footer Placeholder 4">
            <a:extLst>
              <a:ext uri="{FF2B5EF4-FFF2-40B4-BE49-F238E27FC236}">
                <a16:creationId xmlns:a16="http://schemas.microsoft.com/office/drawing/2014/main" id="{F9FE4879-DB9C-4644-A636-221E07A54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B471D7-FA73-4DA3-91D7-2884FCF5030B}"/>
              </a:ext>
            </a:extLst>
          </p:cNvPr>
          <p:cNvSpPr>
            <a:spLocks noGrp="1"/>
          </p:cNvSpPr>
          <p:nvPr>
            <p:ph type="sldNum" sz="quarter" idx="12"/>
          </p:nvPr>
        </p:nvSpPr>
        <p:spPr/>
        <p:txBody>
          <a:bodyPr/>
          <a:lstStyle/>
          <a:p>
            <a:fld id="{BB1E1472-F58F-4464-A518-07E42D0E2B55}" type="slidenum">
              <a:rPr lang="en-US" smtClean="0"/>
              <a:t>‹#›</a:t>
            </a:fld>
            <a:endParaRPr lang="en-US"/>
          </a:p>
        </p:txBody>
      </p:sp>
    </p:spTree>
    <p:extLst>
      <p:ext uri="{BB962C8B-B14F-4D97-AF65-F5344CB8AC3E}">
        <p14:creationId xmlns:p14="http://schemas.microsoft.com/office/powerpoint/2010/main" val="196558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F0AE-6AD0-4CE1-8219-A0D2443E70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E31EA3-B467-4872-BD3A-14E5636687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15011E-4C80-40EA-A3B2-DC23AF5B1891}"/>
              </a:ext>
            </a:extLst>
          </p:cNvPr>
          <p:cNvSpPr>
            <a:spLocks noGrp="1"/>
          </p:cNvSpPr>
          <p:nvPr>
            <p:ph type="dt" sz="half" idx="10"/>
          </p:nvPr>
        </p:nvSpPr>
        <p:spPr/>
        <p:txBody>
          <a:bodyPr/>
          <a:lstStyle/>
          <a:p>
            <a:fld id="{5FD62038-C798-4DF4-8197-E96F6FF66359}" type="datetimeFigureOut">
              <a:rPr lang="en-US" smtClean="0"/>
              <a:t>8/22/2022</a:t>
            </a:fld>
            <a:endParaRPr lang="en-US"/>
          </a:p>
        </p:txBody>
      </p:sp>
      <p:sp>
        <p:nvSpPr>
          <p:cNvPr id="5" name="Footer Placeholder 4">
            <a:extLst>
              <a:ext uri="{FF2B5EF4-FFF2-40B4-BE49-F238E27FC236}">
                <a16:creationId xmlns:a16="http://schemas.microsoft.com/office/drawing/2014/main" id="{9FE582F2-1EE0-4298-BC01-FE0583CF7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A091C-C99A-458D-87C1-97A939F87C5C}"/>
              </a:ext>
            </a:extLst>
          </p:cNvPr>
          <p:cNvSpPr>
            <a:spLocks noGrp="1"/>
          </p:cNvSpPr>
          <p:nvPr>
            <p:ph type="sldNum" sz="quarter" idx="12"/>
          </p:nvPr>
        </p:nvSpPr>
        <p:spPr/>
        <p:txBody>
          <a:bodyPr/>
          <a:lstStyle/>
          <a:p>
            <a:fld id="{BB1E1472-F58F-4464-A518-07E42D0E2B55}" type="slidenum">
              <a:rPr lang="en-US" smtClean="0"/>
              <a:t>‹#›</a:t>
            </a:fld>
            <a:endParaRPr lang="en-US"/>
          </a:p>
        </p:txBody>
      </p:sp>
    </p:spTree>
    <p:extLst>
      <p:ext uri="{BB962C8B-B14F-4D97-AF65-F5344CB8AC3E}">
        <p14:creationId xmlns:p14="http://schemas.microsoft.com/office/powerpoint/2010/main" val="292833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12E6A-6871-4565-821C-4A46F2AD73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CDC208-A650-4A37-A02E-EB90F952A5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E19E5-19E4-496C-B556-1B592D1EB2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A43C68-6168-4407-8492-1463D09D595E}"/>
              </a:ext>
            </a:extLst>
          </p:cNvPr>
          <p:cNvSpPr>
            <a:spLocks noGrp="1"/>
          </p:cNvSpPr>
          <p:nvPr>
            <p:ph type="dt" sz="half" idx="10"/>
          </p:nvPr>
        </p:nvSpPr>
        <p:spPr/>
        <p:txBody>
          <a:bodyPr/>
          <a:lstStyle/>
          <a:p>
            <a:fld id="{5FD62038-C798-4DF4-8197-E96F6FF66359}" type="datetimeFigureOut">
              <a:rPr lang="en-US" smtClean="0"/>
              <a:t>8/22/2022</a:t>
            </a:fld>
            <a:endParaRPr lang="en-US"/>
          </a:p>
        </p:txBody>
      </p:sp>
      <p:sp>
        <p:nvSpPr>
          <p:cNvPr id="6" name="Footer Placeholder 5">
            <a:extLst>
              <a:ext uri="{FF2B5EF4-FFF2-40B4-BE49-F238E27FC236}">
                <a16:creationId xmlns:a16="http://schemas.microsoft.com/office/drawing/2014/main" id="{62B1599F-3797-47FA-81A4-B702E3DAE1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51C3EC-DE76-49B0-BCD7-39172749F14F}"/>
              </a:ext>
            </a:extLst>
          </p:cNvPr>
          <p:cNvSpPr>
            <a:spLocks noGrp="1"/>
          </p:cNvSpPr>
          <p:nvPr>
            <p:ph type="sldNum" sz="quarter" idx="12"/>
          </p:nvPr>
        </p:nvSpPr>
        <p:spPr/>
        <p:txBody>
          <a:bodyPr/>
          <a:lstStyle/>
          <a:p>
            <a:fld id="{BB1E1472-F58F-4464-A518-07E42D0E2B55}" type="slidenum">
              <a:rPr lang="en-US" smtClean="0"/>
              <a:t>‹#›</a:t>
            </a:fld>
            <a:endParaRPr lang="en-US"/>
          </a:p>
        </p:txBody>
      </p:sp>
    </p:spTree>
    <p:extLst>
      <p:ext uri="{BB962C8B-B14F-4D97-AF65-F5344CB8AC3E}">
        <p14:creationId xmlns:p14="http://schemas.microsoft.com/office/powerpoint/2010/main" val="175308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E67B-F51F-4A34-BE47-49AB9677CB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2D8347-4599-4FAA-9432-C67BFB19E2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14E741-652C-463A-80D1-1BFD0DB48C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8C649-96D0-47CC-83D7-F67D48B581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ADFB86-32B2-404D-84BB-A8319D4BB7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80C780-8A93-4D4F-A48F-EB8B82CF7AA2}"/>
              </a:ext>
            </a:extLst>
          </p:cNvPr>
          <p:cNvSpPr>
            <a:spLocks noGrp="1"/>
          </p:cNvSpPr>
          <p:nvPr>
            <p:ph type="dt" sz="half" idx="10"/>
          </p:nvPr>
        </p:nvSpPr>
        <p:spPr/>
        <p:txBody>
          <a:bodyPr/>
          <a:lstStyle/>
          <a:p>
            <a:fld id="{5FD62038-C798-4DF4-8197-E96F6FF66359}" type="datetimeFigureOut">
              <a:rPr lang="en-US" smtClean="0"/>
              <a:t>8/22/2022</a:t>
            </a:fld>
            <a:endParaRPr lang="en-US"/>
          </a:p>
        </p:txBody>
      </p:sp>
      <p:sp>
        <p:nvSpPr>
          <p:cNvPr id="8" name="Footer Placeholder 7">
            <a:extLst>
              <a:ext uri="{FF2B5EF4-FFF2-40B4-BE49-F238E27FC236}">
                <a16:creationId xmlns:a16="http://schemas.microsoft.com/office/drawing/2014/main" id="{69F8D534-37F1-4F14-B47B-7767AC6CB0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06DD8D-96C8-4C7C-B090-0F77D2DDE8AE}"/>
              </a:ext>
            </a:extLst>
          </p:cNvPr>
          <p:cNvSpPr>
            <a:spLocks noGrp="1"/>
          </p:cNvSpPr>
          <p:nvPr>
            <p:ph type="sldNum" sz="quarter" idx="12"/>
          </p:nvPr>
        </p:nvSpPr>
        <p:spPr/>
        <p:txBody>
          <a:bodyPr/>
          <a:lstStyle/>
          <a:p>
            <a:fld id="{BB1E1472-F58F-4464-A518-07E42D0E2B55}" type="slidenum">
              <a:rPr lang="en-US" smtClean="0"/>
              <a:t>‹#›</a:t>
            </a:fld>
            <a:endParaRPr lang="en-US"/>
          </a:p>
        </p:txBody>
      </p:sp>
    </p:spTree>
    <p:extLst>
      <p:ext uri="{BB962C8B-B14F-4D97-AF65-F5344CB8AC3E}">
        <p14:creationId xmlns:p14="http://schemas.microsoft.com/office/powerpoint/2010/main" val="893436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D28B7-C7E9-4C97-9838-AB9D06359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5B70AE-DA8C-4A02-BC1C-1035E683F1EB}"/>
              </a:ext>
            </a:extLst>
          </p:cNvPr>
          <p:cNvSpPr>
            <a:spLocks noGrp="1"/>
          </p:cNvSpPr>
          <p:nvPr>
            <p:ph type="dt" sz="half" idx="10"/>
          </p:nvPr>
        </p:nvSpPr>
        <p:spPr/>
        <p:txBody>
          <a:bodyPr/>
          <a:lstStyle/>
          <a:p>
            <a:fld id="{5FD62038-C798-4DF4-8197-E96F6FF66359}" type="datetimeFigureOut">
              <a:rPr lang="en-US" smtClean="0"/>
              <a:t>8/22/2022</a:t>
            </a:fld>
            <a:endParaRPr lang="en-US"/>
          </a:p>
        </p:txBody>
      </p:sp>
      <p:sp>
        <p:nvSpPr>
          <p:cNvPr id="4" name="Footer Placeholder 3">
            <a:extLst>
              <a:ext uri="{FF2B5EF4-FFF2-40B4-BE49-F238E27FC236}">
                <a16:creationId xmlns:a16="http://schemas.microsoft.com/office/drawing/2014/main" id="{8AB60299-5AD2-4731-9FEC-B10D62787C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F5CDF9-B66A-4E37-8A67-5492F55C93AB}"/>
              </a:ext>
            </a:extLst>
          </p:cNvPr>
          <p:cNvSpPr>
            <a:spLocks noGrp="1"/>
          </p:cNvSpPr>
          <p:nvPr>
            <p:ph type="sldNum" sz="quarter" idx="12"/>
          </p:nvPr>
        </p:nvSpPr>
        <p:spPr/>
        <p:txBody>
          <a:bodyPr/>
          <a:lstStyle/>
          <a:p>
            <a:fld id="{BB1E1472-F58F-4464-A518-07E42D0E2B55}" type="slidenum">
              <a:rPr lang="en-US" smtClean="0"/>
              <a:t>‹#›</a:t>
            </a:fld>
            <a:endParaRPr lang="en-US"/>
          </a:p>
        </p:txBody>
      </p:sp>
    </p:spTree>
    <p:extLst>
      <p:ext uri="{BB962C8B-B14F-4D97-AF65-F5344CB8AC3E}">
        <p14:creationId xmlns:p14="http://schemas.microsoft.com/office/powerpoint/2010/main" val="1995515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84843-8A12-4A71-B3EC-97985CD9E6F7}"/>
              </a:ext>
            </a:extLst>
          </p:cNvPr>
          <p:cNvSpPr>
            <a:spLocks noGrp="1"/>
          </p:cNvSpPr>
          <p:nvPr>
            <p:ph type="dt" sz="half" idx="10"/>
          </p:nvPr>
        </p:nvSpPr>
        <p:spPr/>
        <p:txBody>
          <a:bodyPr/>
          <a:lstStyle/>
          <a:p>
            <a:fld id="{5FD62038-C798-4DF4-8197-E96F6FF66359}" type="datetimeFigureOut">
              <a:rPr lang="en-US" smtClean="0"/>
              <a:t>8/22/2022</a:t>
            </a:fld>
            <a:endParaRPr lang="en-US"/>
          </a:p>
        </p:txBody>
      </p:sp>
      <p:sp>
        <p:nvSpPr>
          <p:cNvPr id="3" name="Footer Placeholder 2">
            <a:extLst>
              <a:ext uri="{FF2B5EF4-FFF2-40B4-BE49-F238E27FC236}">
                <a16:creationId xmlns:a16="http://schemas.microsoft.com/office/drawing/2014/main" id="{93574757-59AC-45FF-AF91-EEC03783B9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144108-E7FE-45C9-A88B-4E0E0F19647A}"/>
              </a:ext>
            </a:extLst>
          </p:cNvPr>
          <p:cNvSpPr>
            <a:spLocks noGrp="1"/>
          </p:cNvSpPr>
          <p:nvPr>
            <p:ph type="sldNum" sz="quarter" idx="12"/>
          </p:nvPr>
        </p:nvSpPr>
        <p:spPr/>
        <p:txBody>
          <a:bodyPr/>
          <a:lstStyle/>
          <a:p>
            <a:fld id="{BB1E1472-F58F-4464-A518-07E42D0E2B55}" type="slidenum">
              <a:rPr lang="en-US" smtClean="0"/>
              <a:t>‹#›</a:t>
            </a:fld>
            <a:endParaRPr lang="en-US"/>
          </a:p>
        </p:txBody>
      </p:sp>
    </p:spTree>
    <p:extLst>
      <p:ext uri="{BB962C8B-B14F-4D97-AF65-F5344CB8AC3E}">
        <p14:creationId xmlns:p14="http://schemas.microsoft.com/office/powerpoint/2010/main" val="2720273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D9046-A85F-4128-872F-0E03DD6221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AC1E76-E88D-48FF-BF9C-926682B6B2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94FDFA-825D-4A89-A889-6C28F0B21F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47D23A-0F31-4206-8CE5-286331CF44C8}"/>
              </a:ext>
            </a:extLst>
          </p:cNvPr>
          <p:cNvSpPr>
            <a:spLocks noGrp="1"/>
          </p:cNvSpPr>
          <p:nvPr>
            <p:ph type="dt" sz="half" idx="10"/>
          </p:nvPr>
        </p:nvSpPr>
        <p:spPr/>
        <p:txBody>
          <a:bodyPr/>
          <a:lstStyle/>
          <a:p>
            <a:fld id="{5FD62038-C798-4DF4-8197-E96F6FF66359}" type="datetimeFigureOut">
              <a:rPr lang="en-US" smtClean="0"/>
              <a:t>8/22/2022</a:t>
            </a:fld>
            <a:endParaRPr lang="en-US"/>
          </a:p>
        </p:txBody>
      </p:sp>
      <p:sp>
        <p:nvSpPr>
          <p:cNvPr id="6" name="Footer Placeholder 5">
            <a:extLst>
              <a:ext uri="{FF2B5EF4-FFF2-40B4-BE49-F238E27FC236}">
                <a16:creationId xmlns:a16="http://schemas.microsoft.com/office/drawing/2014/main" id="{002604E1-EE0C-4E0C-AD8E-15421F7FF5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F5E95C-AFDC-4B2E-B6D8-49604BBFDE38}"/>
              </a:ext>
            </a:extLst>
          </p:cNvPr>
          <p:cNvSpPr>
            <a:spLocks noGrp="1"/>
          </p:cNvSpPr>
          <p:nvPr>
            <p:ph type="sldNum" sz="quarter" idx="12"/>
          </p:nvPr>
        </p:nvSpPr>
        <p:spPr/>
        <p:txBody>
          <a:bodyPr/>
          <a:lstStyle/>
          <a:p>
            <a:fld id="{BB1E1472-F58F-4464-A518-07E42D0E2B55}" type="slidenum">
              <a:rPr lang="en-US" smtClean="0"/>
              <a:t>‹#›</a:t>
            </a:fld>
            <a:endParaRPr lang="en-US"/>
          </a:p>
        </p:txBody>
      </p:sp>
    </p:spTree>
    <p:extLst>
      <p:ext uri="{BB962C8B-B14F-4D97-AF65-F5344CB8AC3E}">
        <p14:creationId xmlns:p14="http://schemas.microsoft.com/office/powerpoint/2010/main" val="2993646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AACCE-B801-4A20-9FEF-36DFFF7C88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C48D99-1266-4F83-A853-D3AA1A3A21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EC4B00-0343-4D40-94E7-4E3F44F40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6E2E65-BA72-46CF-AE40-4FB0405CA1F2}"/>
              </a:ext>
            </a:extLst>
          </p:cNvPr>
          <p:cNvSpPr>
            <a:spLocks noGrp="1"/>
          </p:cNvSpPr>
          <p:nvPr>
            <p:ph type="dt" sz="half" idx="10"/>
          </p:nvPr>
        </p:nvSpPr>
        <p:spPr/>
        <p:txBody>
          <a:bodyPr/>
          <a:lstStyle/>
          <a:p>
            <a:fld id="{5FD62038-C798-4DF4-8197-E96F6FF66359}" type="datetimeFigureOut">
              <a:rPr lang="en-US" smtClean="0"/>
              <a:t>8/22/2022</a:t>
            </a:fld>
            <a:endParaRPr lang="en-US"/>
          </a:p>
        </p:txBody>
      </p:sp>
      <p:sp>
        <p:nvSpPr>
          <p:cNvPr id="6" name="Footer Placeholder 5">
            <a:extLst>
              <a:ext uri="{FF2B5EF4-FFF2-40B4-BE49-F238E27FC236}">
                <a16:creationId xmlns:a16="http://schemas.microsoft.com/office/drawing/2014/main" id="{ACDE2399-9A3D-440C-A43D-4D9A9DE7B3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4F0AE-56AD-4C59-8D51-67BAF236FC51}"/>
              </a:ext>
            </a:extLst>
          </p:cNvPr>
          <p:cNvSpPr>
            <a:spLocks noGrp="1"/>
          </p:cNvSpPr>
          <p:nvPr>
            <p:ph type="sldNum" sz="quarter" idx="12"/>
          </p:nvPr>
        </p:nvSpPr>
        <p:spPr/>
        <p:txBody>
          <a:bodyPr/>
          <a:lstStyle/>
          <a:p>
            <a:fld id="{BB1E1472-F58F-4464-A518-07E42D0E2B55}" type="slidenum">
              <a:rPr lang="en-US" smtClean="0"/>
              <a:t>‹#›</a:t>
            </a:fld>
            <a:endParaRPr lang="en-US"/>
          </a:p>
        </p:txBody>
      </p:sp>
    </p:spTree>
    <p:extLst>
      <p:ext uri="{BB962C8B-B14F-4D97-AF65-F5344CB8AC3E}">
        <p14:creationId xmlns:p14="http://schemas.microsoft.com/office/powerpoint/2010/main" val="2999394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3CDE92-76B2-4D2F-865B-4D030E66B8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F29C0B-0E14-488A-8349-E5B3EDC4A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19E4F-3FA8-4240-8D6B-778C0BF985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62038-C798-4DF4-8197-E96F6FF66359}" type="datetimeFigureOut">
              <a:rPr lang="en-US" smtClean="0"/>
              <a:t>8/22/2022</a:t>
            </a:fld>
            <a:endParaRPr lang="en-US"/>
          </a:p>
        </p:txBody>
      </p:sp>
      <p:sp>
        <p:nvSpPr>
          <p:cNvPr id="5" name="Footer Placeholder 4">
            <a:extLst>
              <a:ext uri="{FF2B5EF4-FFF2-40B4-BE49-F238E27FC236}">
                <a16:creationId xmlns:a16="http://schemas.microsoft.com/office/drawing/2014/main" id="{EF0CFD97-57F3-4E27-95D6-1DFD56CAEF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B48D8D-E7C8-4B9F-BB53-1E9449FC36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E1472-F58F-4464-A518-07E42D0E2B55}" type="slidenum">
              <a:rPr lang="en-US" smtClean="0"/>
              <a:t>‹#›</a:t>
            </a:fld>
            <a:endParaRPr lang="en-US"/>
          </a:p>
        </p:txBody>
      </p:sp>
    </p:spTree>
    <p:extLst>
      <p:ext uri="{BB962C8B-B14F-4D97-AF65-F5344CB8AC3E}">
        <p14:creationId xmlns:p14="http://schemas.microsoft.com/office/powerpoint/2010/main" val="1070330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emf"/><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a:extLst>
              <a:ext uri="{FF2B5EF4-FFF2-40B4-BE49-F238E27FC236}">
                <a16:creationId xmlns:a16="http://schemas.microsoft.com/office/drawing/2014/main" id="{F7974139-ECFE-8307-B30E-0C9B62590A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91155" y="388878"/>
            <a:ext cx="5928360" cy="853440"/>
          </a:xfrm>
          <a:prstGeom prst="rect">
            <a:avLst/>
          </a:prstGeom>
        </p:spPr>
      </p:pic>
      <p:pic>
        <p:nvPicPr>
          <p:cNvPr id="5" name="Picture 4">
            <a:extLst>
              <a:ext uri="{FF2B5EF4-FFF2-40B4-BE49-F238E27FC236}">
                <a16:creationId xmlns:a16="http://schemas.microsoft.com/office/drawing/2014/main" id="{EA915DFE-02C9-8101-782A-7FA34A32CD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551" y="288555"/>
            <a:ext cx="1733089" cy="1478600"/>
          </a:xfrm>
          <a:prstGeom prst="rect">
            <a:avLst/>
          </a:prstGeom>
        </p:spPr>
      </p:pic>
      <p:sp>
        <p:nvSpPr>
          <p:cNvPr id="6" name="TextBox 5">
            <a:extLst>
              <a:ext uri="{FF2B5EF4-FFF2-40B4-BE49-F238E27FC236}">
                <a16:creationId xmlns:a16="http://schemas.microsoft.com/office/drawing/2014/main" id="{2DA8061C-C9DC-33E8-565D-39421981C6D5}"/>
              </a:ext>
            </a:extLst>
          </p:cNvPr>
          <p:cNvSpPr txBox="1"/>
          <p:nvPr/>
        </p:nvSpPr>
        <p:spPr>
          <a:xfrm>
            <a:off x="2641369" y="1882025"/>
            <a:ext cx="8143423" cy="1323439"/>
          </a:xfrm>
          <a:prstGeom prst="rect">
            <a:avLst/>
          </a:prstGeom>
          <a:noFill/>
        </p:spPr>
        <p:txBody>
          <a:bodyPr wrap="square" rtlCol="0">
            <a:spAutoFit/>
          </a:bodyPr>
          <a:lstStyle/>
          <a:p>
            <a:pPr marL="0" marR="0" algn="ctr">
              <a:spcBef>
                <a:spcPts val="0"/>
              </a:spcBef>
              <a:spcAft>
                <a:spcPts val="0"/>
              </a:spcAft>
            </a:pPr>
            <a:r>
              <a:rPr lang="en-US" sz="4000" b="1" i="1" kern="1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Butterfly Wings as an Optomechanical Array for Imaging</a:t>
            </a:r>
            <a:endParaRPr lang="en-US" sz="4000" i="1" kern="1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8" name="TextBox 7">
            <a:extLst>
              <a:ext uri="{FF2B5EF4-FFF2-40B4-BE49-F238E27FC236}">
                <a16:creationId xmlns:a16="http://schemas.microsoft.com/office/drawing/2014/main" id="{90A1A594-9ABB-E721-D2CD-D669FA4915C5}"/>
              </a:ext>
            </a:extLst>
          </p:cNvPr>
          <p:cNvSpPr txBox="1"/>
          <p:nvPr/>
        </p:nvSpPr>
        <p:spPr>
          <a:xfrm>
            <a:off x="2539857" y="4271891"/>
            <a:ext cx="7112285" cy="369332"/>
          </a:xfrm>
          <a:prstGeom prst="rect">
            <a:avLst/>
          </a:prstGeom>
          <a:noFill/>
        </p:spPr>
        <p:txBody>
          <a:bodyPr wrap="square">
            <a:spAutoFit/>
          </a:bodyPr>
          <a:lstStyle/>
          <a:p>
            <a:r>
              <a:rPr lang="en-US" sz="1800" i="1" dirty="0">
                <a:latin typeface="Arial" panose="020B0604020202020204" pitchFamily="34" charset="0"/>
                <a:cs typeface="Arial" panose="020B0604020202020204" pitchFamily="34" charset="0"/>
              </a:rPr>
              <a:t>Institute of Physics, </a:t>
            </a:r>
            <a:r>
              <a:rPr lang="en-US" sz="1800" i="1" dirty="0" err="1">
                <a:latin typeface="Arial" panose="020B0604020202020204" pitchFamily="34" charset="0"/>
                <a:cs typeface="Arial" panose="020B0604020202020204" pitchFamily="34" charset="0"/>
              </a:rPr>
              <a:t>Bijenička</a:t>
            </a:r>
            <a:r>
              <a:rPr lang="en-US" sz="1800" i="1" dirty="0">
                <a:latin typeface="Arial" panose="020B0604020202020204" pitchFamily="34" charset="0"/>
                <a:cs typeface="Arial" panose="020B0604020202020204" pitchFamily="34" charset="0"/>
              </a:rPr>
              <a:t> cesta 46,HR-10000 Zagreb, Croatia</a:t>
            </a: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DABD2E9-3CBB-68B7-F38F-27A57DF40BA1}"/>
              </a:ext>
            </a:extLst>
          </p:cNvPr>
          <p:cNvSpPr txBox="1"/>
          <p:nvPr/>
        </p:nvSpPr>
        <p:spPr>
          <a:xfrm>
            <a:off x="3047144" y="3446290"/>
            <a:ext cx="6097712" cy="584775"/>
          </a:xfrm>
          <a:prstGeom prst="rect">
            <a:avLst/>
          </a:prstGeom>
          <a:noFill/>
        </p:spPr>
        <p:txBody>
          <a:bodyPr wrap="square">
            <a:spAutoFit/>
          </a:bodyPr>
          <a:lstStyle/>
          <a:p>
            <a:pPr algn="ctr"/>
            <a:r>
              <a:rPr lang="en-US" sz="3200" b="1" dirty="0">
                <a:solidFill>
                  <a:schemeClr val="accent1"/>
                </a:solidFill>
                <a:latin typeface="Arial" panose="020B0604020202020204" pitchFamily="34" charset="0"/>
                <a:cs typeface="Arial" panose="020B0604020202020204" pitchFamily="34" charset="0"/>
              </a:rPr>
              <a:t>Hrvoje Skenderović</a:t>
            </a:r>
            <a:endParaRPr lang="en-US" sz="3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03362E9-B9E8-A485-0CC5-5901FF81365E}"/>
              </a:ext>
            </a:extLst>
          </p:cNvPr>
          <p:cNvSpPr txBox="1"/>
          <p:nvPr/>
        </p:nvSpPr>
        <p:spPr>
          <a:xfrm>
            <a:off x="5465372" y="6403512"/>
            <a:ext cx="6618381" cy="307777"/>
          </a:xfrm>
          <a:prstGeom prst="rect">
            <a:avLst/>
          </a:prstGeom>
          <a:noFill/>
        </p:spPr>
        <p:txBody>
          <a:bodyPr wrap="square">
            <a:spAutoFit/>
          </a:bodyPr>
          <a:lstStyle/>
          <a:p>
            <a:pPr algn="l"/>
            <a:r>
              <a:rPr lang="en-US" sz="1400" dirty="0">
                <a:solidFill>
                  <a:srgbClr val="FF0000"/>
                </a:solidFill>
                <a:latin typeface="Arial" panose="020B0604020202020204" pitchFamily="34" charset="0"/>
                <a:cs typeface="Arial" panose="020B0604020202020204" pitchFamily="34" charset="0"/>
              </a:rPr>
              <a:t>Digital Holography and Three-Dimensional Imaging, 1-4.8. 2022, Cambridge, UK</a:t>
            </a:r>
          </a:p>
        </p:txBody>
      </p:sp>
    </p:spTree>
    <p:extLst>
      <p:ext uri="{BB962C8B-B14F-4D97-AF65-F5344CB8AC3E}">
        <p14:creationId xmlns:p14="http://schemas.microsoft.com/office/powerpoint/2010/main" val="4118519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DD1603-3A1B-2F03-A5A1-96B63E12B67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22235" y="630331"/>
            <a:ext cx="2833511" cy="2125133"/>
          </a:xfrm>
          <a:prstGeom prst="rect">
            <a:avLst/>
          </a:prstGeom>
        </p:spPr>
      </p:pic>
      <p:grpSp>
        <p:nvGrpSpPr>
          <p:cNvPr id="5" name="Group 4">
            <a:extLst>
              <a:ext uri="{FF2B5EF4-FFF2-40B4-BE49-F238E27FC236}">
                <a16:creationId xmlns:a16="http://schemas.microsoft.com/office/drawing/2014/main" id="{52F50752-385F-DADC-2B89-3F3B796233BE}"/>
              </a:ext>
            </a:extLst>
          </p:cNvPr>
          <p:cNvGrpSpPr/>
          <p:nvPr/>
        </p:nvGrpSpPr>
        <p:grpSpPr>
          <a:xfrm>
            <a:off x="223320" y="301101"/>
            <a:ext cx="11798300" cy="6306621"/>
            <a:chOff x="223320" y="301101"/>
            <a:chExt cx="11798300" cy="6306621"/>
          </a:xfrm>
        </p:grpSpPr>
        <p:sp>
          <p:nvSpPr>
            <p:cNvPr id="6" name="Line 8">
              <a:extLst>
                <a:ext uri="{FF2B5EF4-FFF2-40B4-BE49-F238E27FC236}">
                  <a16:creationId xmlns:a16="http://schemas.microsoft.com/office/drawing/2014/main" id="{4134804D-2BF0-D90F-8D22-4C4737DA4ACA}"/>
                </a:ext>
              </a:extLst>
            </p:cNvPr>
            <p:cNvSpPr>
              <a:spLocks noChangeShapeType="1"/>
            </p:cNvSpPr>
            <p:nvPr/>
          </p:nvSpPr>
          <p:spPr bwMode="auto">
            <a:xfrm>
              <a:off x="223320" y="301101"/>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7" name="Line 8">
              <a:extLst>
                <a:ext uri="{FF2B5EF4-FFF2-40B4-BE49-F238E27FC236}">
                  <a16:creationId xmlns:a16="http://schemas.microsoft.com/office/drawing/2014/main" id="{AC30EE41-2FD5-D358-925C-A999D8F485CC}"/>
                </a:ext>
              </a:extLst>
            </p:cNvPr>
            <p:cNvSpPr>
              <a:spLocks noChangeShapeType="1"/>
            </p:cNvSpPr>
            <p:nvPr/>
          </p:nvSpPr>
          <p:spPr bwMode="auto">
            <a:xfrm>
              <a:off x="223320" y="6607722"/>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grpSp>
      <p:sp>
        <p:nvSpPr>
          <p:cNvPr id="8" name="TextBox 7">
            <a:extLst>
              <a:ext uri="{FF2B5EF4-FFF2-40B4-BE49-F238E27FC236}">
                <a16:creationId xmlns:a16="http://schemas.microsoft.com/office/drawing/2014/main" id="{54C88C9A-E5D6-B248-9673-EC8284670B55}"/>
              </a:ext>
            </a:extLst>
          </p:cNvPr>
          <p:cNvSpPr txBox="1"/>
          <p:nvPr/>
        </p:nvSpPr>
        <p:spPr>
          <a:xfrm>
            <a:off x="223320" y="1037816"/>
            <a:ext cx="4221680" cy="4801314"/>
          </a:xfrm>
          <a:prstGeom prst="rect">
            <a:avLst/>
          </a:prstGeom>
          <a:noFill/>
        </p:spPr>
        <p:txBody>
          <a:bodyPr wrap="square">
            <a:spAutoFit/>
          </a:bodyPr>
          <a:lstStyle/>
          <a:p>
            <a:pPr marL="0" marR="0" algn="just">
              <a:spcBef>
                <a:spcPts val="0"/>
              </a:spcBef>
              <a:spcAft>
                <a:spcPts val="0"/>
              </a:spcAft>
            </a:pPr>
            <a:r>
              <a:rPr lang="en-US" sz="1600" dirty="0"/>
              <a:t>The employed numerical procedure to reconstruct our image plane holograms can be described briefly as: </a:t>
            </a:r>
          </a:p>
          <a:p>
            <a:pPr marL="0" marR="0" algn="just">
              <a:spcBef>
                <a:spcPts val="0"/>
              </a:spcBef>
              <a:spcAft>
                <a:spcPts val="0"/>
              </a:spcAft>
            </a:pPr>
            <a:r>
              <a:rPr lang="en-US" sz="1600" dirty="0"/>
              <a:t>(</a:t>
            </a:r>
            <a:r>
              <a:rPr lang="en-US" sz="1600" dirty="0" err="1"/>
              <a:t>i</a:t>
            </a:r>
            <a:r>
              <a:rPr lang="en-US" sz="1600" dirty="0"/>
              <a:t>) The hologram of unexcited object is obtained before the pulsed excitation by auxiliary laser - B </a:t>
            </a:r>
          </a:p>
          <a:p>
            <a:pPr marL="0" marR="0" algn="just">
              <a:spcBef>
                <a:spcPts val="0"/>
              </a:spcBef>
              <a:spcAft>
                <a:spcPts val="0"/>
              </a:spcAft>
            </a:pPr>
            <a:r>
              <a:rPr lang="en-US" sz="1600" dirty="0"/>
              <a:t>(ii) The hologram, H is obtained after excitation.</a:t>
            </a:r>
          </a:p>
          <a:p>
            <a:pPr marL="0" marR="0" algn="just">
              <a:spcBef>
                <a:spcPts val="0"/>
              </a:spcBef>
              <a:spcAft>
                <a:spcPts val="0"/>
              </a:spcAft>
            </a:pPr>
            <a:r>
              <a:rPr lang="en-US" sz="1600" dirty="0"/>
              <a:t>(iii) Two holograms are added, B+H, and then Fourier transformed yielding three separated terms, zeroth, plus first, and minus first order, in the frequency plane. </a:t>
            </a:r>
          </a:p>
          <a:p>
            <a:pPr marL="0" marR="0" algn="just">
              <a:spcBef>
                <a:spcPts val="0"/>
              </a:spcBef>
              <a:spcAft>
                <a:spcPts val="0"/>
              </a:spcAft>
            </a:pPr>
            <a:r>
              <a:rPr lang="en-US" sz="1600" dirty="0"/>
              <a:t>(iv) An area around plus first diffraction term is isolated and all other points in frequency plane are set to zero.  </a:t>
            </a:r>
          </a:p>
          <a:p>
            <a:pPr marL="0" marR="0" algn="just">
              <a:spcBef>
                <a:spcPts val="0"/>
              </a:spcBef>
              <a:spcAft>
                <a:spcPts val="0"/>
              </a:spcAft>
            </a:pPr>
            <a:r>
              <a:rPr lang="en-US" sz="1600" dirty="0"/>
              <a:t>(v) The resulting image with the isolated part is inversely Fourier transformed and a 2D complex function, </a:t>
            </a:r>
            <a:r>
              <a:rPr lang="en-US" sz="1600" i="1" dirty="0"/>
              <a:t>A</a:t>
            </a:r>
            <a:r>
              <a:rPr lang="en-US" sz="1600" dirty="0"/>
              <a:t>(</a:t>
            </a:r>
            <a:r>
              <a:rPr lang="en-US" sz="1600" i="1" dirty="0" err="1"/>
              <a:t>x,y</a:t>
            </a:r>
            <a:r>
              <a:rPr lang="en-US" sz="1600" dirty="0"/>
              <a:t>)exp[</a:t>
            </a:r>
            <a:r>
              <a:rPr lang="en-US" sz="1600" dirty="0" err="1"/>
              <a:t>i</a:t>
            </a:r>
            <a:r>
              <a:rPr lang="en-US" sz="1600" i="1" dirty="0">
                <a:sym typeface="Symbol" panose="05050102010706020507" pitchFamily="18" charset="2"/>
              </a:rPr>
              <a:t></a:t>
            </a:r>
            <a:r>
              <a:rPr lang="en-US" sz="1600" dirty="0"/>
              <a:t>(</a:t>
            </a:r>
            <a:r>
              <a:rPr lang="en-US" sz="1600" i="1" dirty="0" err="1"/>
              <a:t>x,y</a:t>
            </a:r>
            <a:r>
              <a:rPr lang="en-US" sz="1600" dirty="0"/>
              <a:t>)] is obtained. Here, </a:t>
            </a:r>
            <a:r>
              <a:rPr lang="en-US" sz="1600" i="1" dirty="0"/>
              <a:t>A</a:t>
            </a:r>
            <a:r>
              <a:rPr lang="en-US" sz="1600" dirty="0"/>
              <a:t>(</a:t>
            </a:r>
            <a:r>
              <a:rPr lang="en-US" sz="1600" i="1" dirty="0" err="1"/>
              <a:t>x,y</a:t>
            </a:r>
            <a:r>
              <a:rPr lang="en-US" sz="1600" dirty="0"/>
              <a:t>) represents an amplitude reconstruction, and </a:t>
            </a:r>
            <a:r>
              <a:rPr lang="en-US" sz="1600" i="1" dirty="0">
                <a:sym typeface="Symbol" panose="05050102010706020507" pitchFamily="18" charset="2"/>
              </a:rPr>
              <a:t></a:t>
            </a:r>
            <a:r>
              <a:rPr lang="en-US" sz="1600" dirty="0"/>
              <a:t>(</a:t>
            </a:r>
            <a:r>
              <a:rPr lang="en-US" sz="1600" i="1" dirty="0" err="1"/>
              <a:t>x,y</a:t>
            </a:r>
            <a:r>
              <a:rPr lang="en-US" sz="1600" dirty="0"/>
              <a:t>) a phase reconstruction.</a:t>
            </a:r>
          </a:p>
          <a:p>
            <a:pPr marL="0" marR="0" algn="just">
              <a:spcBef>
                <a:spcPts val="0"/>
              </a:spcBef>
              <a:spcAft>
                <a:spcPts val="0"/>
              </a:spcAft>
            </a:pPr>
            <a:endParaRPr lang="en-US" dirty="0"/>
          </a:p>
        </p:txBody>
      </p:sp>
      <p:pic>
        <p:nvPicPr>
          <p:cNvPr id="9" name="Picture 8">
            <a:extLst>
              <a:ext uri="{FF2B5EF4-FFF2-40B4-BE49-F238E27FC236}">
                <a16:creationId xmlns:a16="http://schemas.microsoft.com/office/drawing/2014/main" id="{58742C9A-6B8F-DEA8-A985-A637CA7E40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6787" y="3700346"/>
            <a:ext cx="2428876" cy="2428876"/>
          </a:xfrm>
          <a:prstGeom prst="rect">
            <a:avLst/>
          </a:prstGeom>
        </p:spPr>
      </p:pic>
      <p:sp>
        <p:nvSpPr>
          <p:cNvPr id="10" name="TextBox 9">
            <a:extLst>
              <a:ext uri="{FF2B5EF4-FFF2-40B4-BE49-F238E27FC236}">
                <a16:creationId xmlns:a16="http://schemas.microsoft.com/office/drawing/2014/main" id="{312504C5-653D-484F-F611-03F21FC271F0}"/>
              </a:ext>
            </a:extLst>
          </p:cNvPr>
          <p:cNvSpPr txBox="1"/>
          <p:nvPr/>
        </p:nvSpPr>
        <p:spPr>
          <a:xfrm>
            <a:off x="364843" y="441976"/>
            <a:ext cx="3296351" cy="461665"/>
          </a:xfrm>
          <a:prstGeom prst="rect">
            <a:avLst/>
          </a:prstGeom>
          <a:noFill/>
        </p:spPr>
        <p:txBody>
          <a:bodyPr wrap="square">
            <a:spAutoFit/>
          </a:bodyPr>
          <a:lstStyle/>
          <a:p>
            <a:r>
              <a:rPr lang="en-US" sz="2400" b="1" dirty="0">
                <a:solidFill>
                  <a:srgbClr val="FF0000"/>
                </a:solidFill>
                <a:latin typeface="Arial" panose="020B0604020202020204" pitchFamily="34" charset="0"/>
                <a:cs typeface="Arial" panose="020B0604020202020204" pitchFamily="34" charset="0"/>
              </a:rPr>
              <a:t>Numerical procedure </a:t>
            </a:r>
          </a:p>
        </p:txBody>
      </p:sp>
      <p:pic>
        <p:nvPicPr>
          <p:cNvPr id="11" name="Picture 10">
            <a:extLst>
              <a:ext uri="{FF2B5EF4-FFF2-40B4-BE49-F238E27FC236}">
                <a16:creationId xmlns:a16="http://schemas.microsoft.com/office/drawing/2014/main" id="{74DF42D5-DE73-8AD3-02DD-0E763EE19B51}"/>
              </a:ext>
            </a:extLst>
          </p:cNvPr>
          <p:cNvPicPr>
            <a:picLocks noChangeAspect="1"/>
          </p:cNvPicPr>
          <p:nvPr/>
        </p:nvPicPr>
        <p:blipFill>
          <a:blip r:embed="rId4"/>
          <a:stretch>
            <a:fillRect/>
          </a:stretch>
        </p:blipFill>
        <p:spPr>
          <a:xfrm>
            <a:off x="8551235" y="598341"/>
            <a:ext cx="2963529" cy="2419207"/>
          </a:xfrm>
          <a:prstGeom prst="rect">
            <a:avLst/>
          </a:prstGeom>
        </p:spPr>
      </p:pic>
      <p:sp>
        <p:nvSpPr>
          <p:cNvPr id="12" name="Rectangle 11">
            <a:extLst>
              <a:ext uri="{FF2B5EF4-FFF2-40B4-BE49-F238E27FC236}">
                <a16:creationId xmlns:a16="http://schemas.microsoft.com/office/drawing/2014/main" id="{E0733315-466F-D024-5E72-CAB11E226B64}"/>
              </a:ext>
            </a:extLst>
          </p:cNvPr>
          <p:cNvSpPr/>
          <p:nvPr/>
        </p:nvSpPr>
        <p:spPr>
          <a:xfrm>
            <a:off x="5235014" y="2074248"/>
            <a:ext cx="342054" cy="30596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732F252-95EC-7D6A-F6C2-58F7C9103611}"/>
              </a:ext>
            </a:extLst>
          </p:cNvPr>
          <p:cNvCxnSpPr>
            <a:cxnSpLocks/>
          </p:cNvCxnSpPr>
          <p:nvPr/>
        </p:nvCxnSpPr>
        <p:spPr>
          <a:xfrm>
            <a:off x="9506694" y="1807944"/>
            <a:ext cx="0" cy="1772502"/>
          </a:xfrm>
          <a:prstGeom prst="straightConnector1">
            <a:avLst/>
          </a:prstGeom>
          <a:ln w="76200">
            <a:solidFill>
              <a:srgbClr val="00B0F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3592E610-B1DE-8AB5-E628-33E7C1A02467}"/>
              </a:ext>
            </a:extLst>
          </p:cNvPr>
          <p:cNvCxnSpPr>
            <a:cxnSpLocks/>
          </p:cNvCxnSpPr>
          <p:nvPr/>
        </p:nvCxnSpPr>
        <p:spPr>
          <a:xfrm>
            <a:off x="7552267" y="1692897"/>
            <a:ext cx="702733" cy="0"/>
          </a:xfrm>
          <a:prstGeom prst="straightConnector1">
            <a:avLst/>
          </a:prstGeom>
          <a:ln w="76200">
            <a:solidFill>
              <a:srgbClr val="00B0F0"/>
            </a:solidFill>
            <a:tailEnd type="triangle"/>
          </a:ln>
        </p:spPr>
        <p:style>
          <a:lnRef idx="3">
            <a:schemeClr val="accent2"/>
          </a:lnRef>
          <a:fillRef idx="0">
            <a:schemeClr val="accent2"/>
          </a:fillRef>
          <a:effectRef idx="2">
            <a:schemeClr val="accent2"/>
          </a:effectRef>
          <a:fontRef idx="minor">
            <a:schemeClr val="tx1"/>
          </a:fontRef>
        </p:style>
      </p:cxnSp>
      <p:pic>
        <p:nvPicPr>
          <p:cNvPr id="15" name="Picture 14">
            <a:extLst>
              <a:ext uri="{FF2B5EF4-FFF2-40B4-BE49-F238E27FC236}">
                <a16:creationId xmlns:a16="http://schemas.microsoft.com/office/drawing/2014/main" id="{5C6C2894-DA96-4064-D0B6-0AA171E37D03}"/>
              </a:ext>
            </a:extLst>
          </p:cNvPr>
          <p:cNvPicPr>
            <a:picLocks noChangeAspect="1"/>
          </p:cNvPicPr>
          <p:nvPr/>
        </p:nvPicPr>
        <p:blipFill>
          <a:blip r:embed="rId5"/>
          <a:stretch>
            <a:fillRect/>
          </a:stretch>
        </p:blipFill>
        <p:spPr>
          <a:xfrm>
            <a:off x="4745970" y="3402646"/>
            <a:ext cx="2099330" cy="1927455"/>
          </a:xfrm>
          <a:prstGeom prst="rect">
            <a:avLst/>
          </a:prstGeom>
        </p:spPr>
      </p:pic>
      <p:sp>
        <p:nvSpPr>
          <p:cNvPr id="16" name="Rectangle 15">
            <a:extLst>
              <a:ext uri="{FF2B5EF4-FFF2-40B4-BE49-F238E27FC236}">
                <a16:creationId xmlns:a16="http://schemas.microsoft.com/office/drawing/2014/main" id="{B3373700-F5A0-80D8-928A-ABA11E3D8C03}"/>
              </a:ext>
            </a:extLst>
          </p:cNvPr>
          <p:cNvSpPr/>
          <p:nvPr/>
        </p:nvSpPr>
        <p:spPr>
          <a:xfrm>
            <a:off x="9197234" y="1089986"/>
            <a:ext cx="618921" cy="623204"/>
          </a:xfrm>
          <a:prstGeom prst="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651394EB-D601-E1FF-1353-EFAE802223FE}"/>
              </a:ext>
            </a:extLst>
          </p:cNvPr>
          <p:cNvCxnSpPr>
            <a:cxnSpLocks/>
          </p:cNvCxnSpPr>
          <p:nvPr/>
        </p:nvCxnSpPr>
        <p:spPr>
          <a:xfrm flipH="1">
            <a:off x="4745971" y="2074248"/>
            <a:ext cx="489043" cy="1328398"/>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a:extLst>
              <a:ext uri="{FF2B5EF4-FFF2-40B4-BE49-F238E27FC236}">
                <a16:creationId xmlns:a16="http://schemas.microsoft.com/office/drawing/2014/main" id="{18F60DC8-893F-F638-7372-83CC691D3868}"/>
              </a:ext>
            </a:extLst>
          </p:cNvPr>
          <p:cNvCxnSpPr>
            <a:cxnSpLocks/>
          </p:cNvCxnSpPr>
          <p:nvPr/>
        </p:nvCxnSpPr>
        <p:spPr>
          <a:xfrm>
            <a:off x="5563243" y="2380213"/>
            <a:ext cx="1282057" cy="2949888"/>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9" name="TextBox 18">
            <a:extLst>
              <a:ext uri="{FF2B5EF4-FFF2-40B4-BE49-F238E27FC236}">
                <a16:creationId xmlns:a16="http://schemas.microsoft.com/office/drawing/2014/main" id="{1B052195-43CD-9961-82FB-EDAA87F01F31}"/>
              </a:ext>
            </a:extLst>
          </p:cNvPr>
          <p:cNvSpPr txBox="1"/>
          <p:nvPr/>
        </p:nvSpPr>
        <p:spPr>
          <a:xfrm>
            <a:off x="7552267" y="1164312"/>
            <a:ext cx="508473" cy="369332"/>
          </a:xfrm>
          <a:prstGeom prst="rect">
            <a:avLst/>
          </a:prstGeom>
          <a:noFill/>
        </p:spPr>
        <p:txBody>
          <a:bodyPr wrap="none" rtlCol="0">
            <a:spAutoFit/>
          </a:bodyPr>
          <a:lstStyle/>
          <a:p>
            <a:r>
              <a:rPr lang="hr-HR" dirty="0"/>
              <a:t>FFT</a:t>
            </a:r>
            <a:endParaRPr lang="en-US" dirty="0"/>
          </a:p>
        </p:txBody>
      </p:sp>
      <p:sp>
        <p:nvSpPr>
          <p:cNvPr id="20" name="TextBox 19">
            <a:extLst>
              <a:ext uri="{FF2B5EF4-FFF2-40B4-BE49-F238E27FC236}">
                <a16:creationId xmlns:a16="http://schemas.microsoft.com/office/drawing/2014/main" id="{7447848E-34A6-3D34-FD57-1782C926146A}"/>
              </a:ext>
            </a:extLst>
          </p:cNvPr>
          <p:cNvSpPr txBox="1"/>
          <p:nvPr/>
        </p:nvSpPr>
        <p:spPr>
          <a:xfrm>
            <a:off x="8737622" y="3114331"/>
            <a:ext cx="633507" cy="369332"/>
          </a:xfrm>
          <a:prstGeom prst="rect">
            <a:avLst/>
          </a:prstGeom>
          <a:noFill/>
        </p:spPr>
        <p:txBody>
          <a:bodyPr wrap="none" rtlCol="0">
            <a:spAutoFit/>
          </a:bodyPr>
          <a:lstStyle/>
          <a:p>
            <a:r>
              <a:rPr lang="hr-HR" dirty="0"/>
              <a:t>FFT</a:t>
            </a:r>
            <a:r>
              <a:rPr lang="hr-HR" baseline="30000" dirty="0"/>
              <a:t>-1</a:t>
            </a:r>
            <a:endParaRPr lang="en-US" dirty="0"/>
          </a:p>
        </p:txBody>
      </p:sp>
    </p:spTree>
    <p:extLst>
      <p:ext uri="{BB962C8B-B14F-4D97-AF65-F5344CB8AC3E}">
        <p14:creationId xmlns:p14="http://schemas.microsoft.com/office/powerpoint/2010/main" val="1419000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3BE188-0596-FA59-03DF-CCA97B9BB24E}"/>
              </a:ext>
            </a:extLst>
          </p:cNvPr>
          <p:cNvSpPr txBox="1"/>
          <p:nvPr/>
        </p:nvSpPr>
        <p:spPr>
          <a:xfrm>
            <a:off x="1024466" y="779748"/>
            <a:ext cx="8906933"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Holograms were recorded at one larger and one smaller magnification, 20 x and 4 x.</a:t>
            </a:r>
          </a:p>
          <a:p>
            <a:r>
              <a:rPr lang="en-US" dirty="0">
                <a:latin typeface="Arial" panose="020B0604020202020204" pitchFamily="34" charset="0"/>
                <a:cs typeface="Arial" panose="020B0604020202020204" pitchFamily="34" charset="0"/>
              </a:rPr>
              <a:t>Image reconstructions were made after recording, the results are presented here.</a:t>
            </a:r>
          </a:p>
          <a:p>
            <a:r>
              <a:rPr lang="en-US" dirty="0">
                <a:latin typeface="Arial" panose="020B0604020202020204" pitchFamily="34" charset="0"/>
                <a:cs typeface="Arial" panose="020B0604020202020204" pitchFamily="34" charset="0"/>
              </a:rPr>
              <a:t>Maximum sampling rate was 150 fps at resolution 2252 x 2252.</a:t>
            </a:r>
          </a:p>
        </p:txBody>
      </p:sp>
      <p:grpSp>
        <p:nvGrpSpPr>
          <p:cNvPr id="5" name="Group 4">
            <a:extLst>
              <a:ext uri="{FF2B5EF4-FFF2-40B4-BE49-F238E27FC236}">
                <a16:creationId xmlns:a16="http://schemas.microsoft.com/office/drawing/2014/main" id="{AE2531B2-932A-2E2C-8151-00DAD4A1BBE4}"/>
              </a:ext>
            </a:extLst>
          </p:cNvPr>
          <p:cNvGrpSpPr/>
          <p:nvPr/>
        </p:nvGrpSpPr>
        <p:grpSpPr>
          <a:xfrm>
            <a:off x="223320" y="301101"/>
            <a:ext cx="11798300" cy="6306621"/>
            <a:chOff x="223320" y="301101"/>
            <a:chExt cx="11798300" cy="6306621"/>
          </a:xfrm>
        </p:grpSpPr>
        <p:sp>
          <p:nvSpPr>
            <p:cNvPr id="6" name="Line 8">
              <a:extLst>
                <a:ext uri="{FF2B5EF4-FFF2-40B4-BE49-F238E27FC236}">
                  <a16:creationId xmlns:a16="http://schemas.microsoft.com/office/drawing/2014/main" id="{032AE45A-5E84-FE43-38E8-4729D8BB6FC8}"/>
                </a:ext>
              </a:extLst>
            </p:cNvPr>
            <p:cNvSpPr>
              <a:spLocks noChangeShapeType="1"/>
            </p:cNvSpPr>
            <p:nvPr/>
          </p:nvSpPr>
          <p:spPr bwMode="auto">
            <a:xfrm>
              <a:off x="223320" y="301101"/>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7" name="Line 8">
              <a:extLst>
                <a:ext uri="{FF2B5EF4-FFF2-40B4-BE49-F238E27FC236}">
                  <a16:creationId xmlns:a16="http://schemas.microsoft.com/office/drawing/2014/main" id="{06434BD5-8A15-C230-E7BA-1E6559F5E57E}"/>
                </a:ext>
              </a:extLst>
            </p:cNvPr>
            <p:cNvSpPr>
              <a:spLocks noChangeShapeType="1"/>
            </p:cNvSpPr>
            <p:nvPr/>
          </p:nvSpPr>
          <p:spPr bwMode="auto">
            <a:xfrm>
              <a:off x="223320" y="6607722"/>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grpSp>
      <p:sp>
        <p:nvSpPr>
          <p:cNvPr id="10" name="TextBox 9">
            <a:extLst>
              <a:ext uri="{FF2B5EF4-FFF2-40B4-BE49-F238E27FC236}">
                <a16:creationId xmlns:a16="http://schemas.microsoft.com/office/drawing/2014/main" id="{92F79002-2E1E-349D-B1AB-9160211765F4}"/>
              </a:ext>
            </a:extLst>
          </p:cNvPr>
          <p:cNvSpPr txBox="1"/>
          <p:nvPr/>
        </p:nvSpPr>
        <p:spPr>
          <a:xfrm>
            <a:off x="1024465" y="2061677"/>
            <a:ext cx="8839202"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We have also implemented real-time reconstruction at the frame rate of 30 fps, at 2252 x 2252 resolution using a CUDA 640 GPU </a:t>
            </a:r>
            <a:r>
              <a:rPr lang="hr-HR" dirty="0">
                <a:latin typeface="Arial" panose="020B0604020202020204" pitchFamily="34" charset="0"/>
                <a:cs typeface="Arial" panose="020B0604020202020204" pitchFamily="34" charset="0"/>
              </a:rPr>
              <a:t>standalone </a:t>
            </a:r>
            <a:r>
              <a:rPr lang="en-US" dirty="0">
                <a:latin typeface="Arial" panose="020B0604020202020204" pitchFamily="34" charset="0"/>
                <a:cs typeface="Arial" panose="020B0604020202020204" pitchFamily="34" charset="0"/>
              </a:rPr>
              <a:t>unit with 4 GB of RAM</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02043" y="3066607"/>
            <a:ext cx="2966332" cy="2224749"/>
          </a:xfrm>
          <a:prstGeom prst="rect">
            <a:avLst/>
          </a:prstGeom>
        </p:spPr>
      </p:pic>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99137" y="3019444"/>
            <a:ext cx="1955013" cy="2606685"/>
          </a:xfrm>
          <a:prstGeom prst="rect">
            <a:avLst/>
          </a:prstGeom>
        </p:spPr>
      </p:pic>
    </p:spTree>
    <p:extLst>
      <p:ext uri="{BB962C8B-B14F-4D97-AF65-F5344CB8AC3E}">
        <p14:creationId xmlns:p14="http://schemas.microsoft.com/office/powerpoint/2010/main" val="11945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7CEE556-7965-4CE0-97FE-32B31330E89A}"/>
              </a:ext>
            </a:extLst>
          </p:cNvPr>
          <p:cNvSpPr txBox="1"/>
          <p:nvPr/>
        </p:nvSpPr>
        <p:spPr>
          <a:xfrm>
            <a:off x="836031" y="936457"/>
            <a:ext cx="8043610" cy="1477328"/>
          </a:xfrm>
          <a:prstGeom prst="rect">
            <a:avLst/>
          </a:prstGeom>
          <a:noFill/>
        </p:spPr>
        <p:txBody>
          <a:bodyPr wrap="square">
            <a:spAutoFit/>
          </a:bodyPr>
          <a:lstStyle/>
          <a:p>
            <a:pPr algn="just"/>
            <a:r>
              <a:rPr lang="en-GB" sz="1800" dirty="0">
                <a:effectLst/>
                <a:latin typeface="Arial" panose="020B0604020202020204" pitchFamily="34" charset="0"/>
                <a:ea typeface="Times New Roman" panose="02020603050405020304" pitchFamily="18" charset="0"/>
                <a:cs typeface="Arial" panose="020B0604020202020204" pitchFamily="34" charset="0"/>
              </a:rPr>
              <a:t>Images of the butterfly wing excited by focused laser light of various powers from the front. Both with holograms, reconstructions of the wings are shown. It can be seen how deformation of the wings scales takes larger area for more intense excitation powers, whereas for moderate power, deformation is more localized</a:t>
            </a:r>
            <a:r>
              <a:rPr lang="hr-HR" sz="1800" dirty="0">
                <a:effectLst/>
                <a:latin typeface="Arial" panose="020B0604020202020204" pitchFamily="34" charset="0"/>
                <a:ea typeface="Times New Roman" panose="02020603050405020304" pitchFamily="18" charset="0"/>
                <a:cs typeface="Arial" panose="020B0604020202020204" pitchFamily="34" charset="0"/>
              </a:rPr>
              <a:t>.</a:t>
            </a:r>
            <a:r>
              <a:rPr lang="en-US" sz="1800" dirty="0">
                <a:effectLst/>
                <a:latin typeface="Arial" panose="020B0604020202020204" pitchFamily="34" charset="0"/>
                <a:ea typeface="Times New Roman" panose="02020603050405020304" pitchFamily="18" charset="0"/>
                <a:cs typeface="Arial" panose="020B0604020202020204" pitchFamily="34" charset="0"/>
              </a:rPr>
              <a:t> Excitation of single scales are visible.</a:t>
            </a:r>
            <a:endParaRPr lang="en-US"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C1089FF3-3AF5-201F-7735-F312E30123CD}"/>
              </a:ext>
            </a:extLst>
          </p:cNvPr>
          <p:cNvGrpSpPr/>
          <p:nvPr/>
        </p:nvGrpSpPr>
        <p:grpSpPr>
          <a:xfrm>
            <a:off x="2663685" y="2475889"/>
            <a:ext cx="2819259" cy="3744225"/>
            <a:chOff x="1749285" y="2527262"/>
            <a:chExt cx="2819259" cy="3744225"/>
          </a:xfrm>
        </p:grpSpPr>
        <p:pic>
          <p:nvPicPr>
            <p:cNvPr id="18" name="Picture 17">
              <a:extLst>
                <a:ext uri="{FF2B5EF4-FFF2-40B4-BE49-F238E27FC236}">
                  <a16:creationId xmlns:a16="http://schemas.microsoft.com/office/drawing/2014/main" id="{59DDF156-710B-424F-B7C0-7D087211F7C2}"/>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49285" y="2927502"/>
              <a:ext cx="1302199" cy="1097335"/>
            </a:xfrm>
            <a:prstGeom prst="rect">
              <a:avLst/>
            </a:prstGeom>
            <a:noFill/>
            <a:ln>
              <a:noFill/>
            </a:ln>
          </p:spPr>
        </p:pic>
        <p:pic>
          <p:nvPicPr>
            <p:cNvPr id="19" name="Picture 18">
              <a:extLst>
                <a:ext uri="{FF2B5EF4-FFF2-40B4-BE49-F238E27FC236}">
                  <a16:creationId xmlns:a16="http://schemas.microsoft.com/office/drawing/2014/main" id="{9E9B686F-52AD-4244-95E9-4E402763D881}"/>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51484" y="2912048"/>
              <a:ext cx="1334402" cy="1114662"/>
            </a:xfrm>
            <a:prstGeom prst="rect">
              <a:avLst/>
            </a:prstGeom>
            <a:noFill/>
            <a:ln>
              <a:noFill/>
            </a:ln>
          </p:spPr>
        </p:pic>
        <p:pic>
          <p:nvPicPr>
            <p:cNvPr id="20" name="Picture 19">
              <a:extLst>
                <a:ext uri="{FF2B5EF4-FFF2-40B4-BE49-F238E27FC236}">
                  <a16:creationId xmlns:a16="http://schemas.microsoft.com/office/drawing/2014/main" id="{AC70FDB3-B9A3-4282-9939-80CD21615F23}"/>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49285" y="4042165"/>
              <a:ext cx="1302199" cy="1114661"/>
            </a:xfrm>
            <a:prstGeom prst="rect">
              <a:avLst/>
            </a:prstGeom>
            <a:noFill/>
            <a:ln>
              <a:noFill/>
            </a:ln>
          </p:spPr>
        </p:pic>
        <p:pic>
          <p:nvPicPr>
            <p:cNvPr id="21" name="Picture 20">
              <a:extLst>
                <a:ext uri="{FF2B5EF4-FFF2-40B4-BE49-F238E27FC236}">
                  <a16:creationId xmlns:a16="http://schemas.microsoft.com/office/drawing/2014/main" id="{8747DE5B-1CC6-4670-AE2E-B4C731E8BE52}"/>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51484" y="4042165"/>
              <a:ext cx="1334402" cy="1114661"/>
            </a:xfrm>
            <a:prstGeom prst="rect">
              <a:avLst/>
            </a:prstGeom>
            <a:noFill/>
            <a:ln>
              <a:noFill/>
            </a:ln>
          </p:spPr>
        </p:pic>
        <p:pic>
          <p:nvPicPr>
            <p:cNvPr id="24" name="Picture 23">
              <a:extLst>
                <a:ext uri="{FF2B5EF4-FFF2-40B4-BE49-F238E27FC236}">
                  <a16:creationId xmlns:a16="http://schemas.microsoft.com/office/drawing/2014/main" id="{AF35BDA5-070E-4583-9214-18C870D2A731}"/>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49285" y="5156826"/>
              <a:ext cx="1302199" cy="1114661"/>
            </a:xfrm>
            <a:prstGeom prst="rect">
              <a:avLst/>
            </a:prstGeom>
            <a:noFill/>
            <a:ln>
              <a:noFill/>
            </a:ln>
          </p:spPr>
        </p:pic>
        <p:pic>
          <p:nvPicPr>
            <p:cNvPr id="25" name="Picture 24">
              <a:extLst>
                <a:ext uri="{FF2B5EF4-FFF2-40B4-BE49-F238E27FC236}">
                  <a16:creationId xmlns:a16="http://schemas.microsoft.com/office/drawing/2014/main" id="{25F92962-EDEF-42CE-98FA-6B078C6D8FFB}"/>
                </a:ext>
              </a:extLst>
            </p:cNvPr>
            <p:cNvPicPr/>
            <p:nvPr/>
          </p:nvPicPr>
          <p:blipFill>
            <a:blip r:embed="rId7" cstate="screen">
              <a:extLst>
                <a:ext uri="{28A0092B-C50C-407E-A947-70E740481C1C}">
                  <a14:useLocalDpi xmlns:a14="http://schemas.microsoft.com/office/drawing/2010/main"/>
                </a:ext>
              </a:extLst>
            </a:blip>
            <a:srcRect/>
            <a:stretch>
              <a:fillRect/>
            </a:stretch>
          </p:blipFill>
          <p:spPr bwMode="auto">
            <a:xfrm>
              <a:off x="3051484" y="5139499"/>
              <a:ext cx="1334402" cy="1131988"/>
            </a:xfrm>
            <a:prstGeom prst="rect">
              <a:avLst/>
            </a:prstGeom>
            <a:noFill/>
            <a:ln>
              <a:noFill/>
            </a:ln>
          </p:spPr>
        </p:pic>
        <p:sp>
          <p:nvSpPr>
            <p:cNvPr id="7" name="TextBox 6">
              <a:extLst>
                <a:ext uri="{FF2B5EF4-FFF2-40B4-BE49-F238E27FC236}">
                  <a16:creationId xmlns:a16="http://schemas.microsoft.com/office/drawing/2014/main" id="{AB52D97A-E04E-4A29-B23F-41B04C506A90}"/>
                </a:ext>
              </a:extLst>
            </p:cNvPr>
            <p:cNvSpPr txBox="1"/>
            <p:nvPr/>
          </p:nvSpPr>
          <p:spPr>
            <a:xfrm>
              <a:off x="1765020" y="2527262"/>
              <a:ext cx="2803524" cy="369332"/>
            </a:xfrm>
            <a:prstGeom prst="rect">
              <a:avLst/>
            </a:prstGeom>
            <a:noFill/>
          </p:spPr>
          <p:txBody>
            <a:bodyPr wrap="none" rtlCol="0">
              <a:spAutoFit/>
            </a:bodyPr>
            <a:lstStyle/>
            <a:p>
              <a:r>
                <a:rPr lang="hr-HR" dirty="0"/>
                <a:t>Holograms  Reconstructions</a:t>
              </a:r>
              <a:endParaRPr lang="en-US" dirty="0"/>
            </a:p>
          </p:txBody>
        </p:sp>
      </p:grpSp>
      <p:sp>
        <p:nvSpPr>
          <p:cNvPr id="8" name="TextBox 7">
            <a:extLst>
              <a:ext uri="{FF2B5EF4-FFF2-40B4-BE49-F238E27FC236}">
                <a16:creationId xmlns:a16="http://schemas.microsoft.com/office/drawing/2014/main" id="{58E0C525-3558-4800-82B6-5586FC3F8033}"/>
              </a:ext>
            </a:extLst>
          </p:cNvPr>
          <p:cNvSpPr txBox="1"/>
          <p:nvPr/>
        </p:nvSpPr>
        <p:spPr>
          <a:xfrm>
            <a:off x="1027050" y="2958216"/>
            <a:ext cx="1421415" cy="369332"/>
          </a:xfrm>
          <a:prstGeom prst="rect">
            <a:avLst/>
          </a:prstGeom>
          <a:noFill/>
        </p:spPr>
        <p:txBody>
          <a:bodyPr wrap="none" rtlCol="0">
            <a:spAutoFit/>
          </a:bodyPr>
          <a:lstStyle/>
          <a:p>
            <a:r>
              <a:rPr lang="hr-HR" dirty="0"/>
              <a:t>No excitation</a:t>
            </a:r>
            <a:endParaRPr lang="en-US" dirty="0"/>
          </a:p>
        </p:txBody>
      </p:sp>
      <p:sp>
        <p:nvSpPr>
          <p:cNvPr id="28" name="TextBox 27">
            <a:extLst>
              <a:ext uri="{FF2B5EF4-FFF2-40B4-BE49-F238E27FC236}">
                <a16:creationId xmlns:a16="http://schemas.microsoft.com/office/drawing/2014/main" id="{FDA8A7CE-00AE-4B0B-861F-5AF8AF46F210}"/>
              </a:ext>
            </a:extLst>
          </p:cNvPr>
          <p:cNvSpPr txBox="1"/>
          <p:nvPr/>
        </p:nvSpPr>
        <p:spPr>
          <a:xfrm>
            <a:off x="1146266" y="4044950"/>
            <a:ext cx="1302199" cy="646331"/>
          </a:xfrm>
          <a:prstGeom prst="rect">
            <a:avLst/>
          </a:prstGeom>
          <a:noFill/>
        </p:spPr>
        <p:txBody>
          <a:bodyPr wrap="square" rtlCol="0">
            <a:spAutoFit/>
          </a:bodyPr>
          <a:lstStyle/>
          <a:p>
            <a:r>
              <a:rPr lang="hr-HR" dirty="0"/>
              <a:t>Excitation 0.28 mW</a:t>
            </a:r>
            <a:endParaRPr lang="en-US" dirty="0"/>
          </a:p>
        </p:txBody>
      </p:sp>
      <p:sp>
        <p:nvSpPr>
          <p:cNvPr id="29" name="TextBox 28">
            <a:extLst>
              <a:ext uri="{FF2B5EF4-FFF2-40B4-BE49-F238E27FC236}">
                <a16:creationId xmlns:a16="http://schemas.microsoft.com/office/drawing/2014/main" id="{E9DE86A5-3D23-4097-A7A1-68543C40F131}"/>
              </a:ext>
            </a:extLst>
          </p:cNvPr>
          <p:cNvSpPr txBox="1"/>
          <p:nvPr/>
        </p:nvSpPr>
        <p:spPr>
          <a:xfrm>
            <a:off x="1247932" y="5105453"/>
            <a:ext cx="1377902" cy="646331"/>
          </a:xfrm>
          <a:prstGeom prst="rect">
            <a:avLst/>
          </a:prstGeom>
          <a:noFill/>
        </p:spPr>
        <p:txBody>
          <a:bodyPr wrap="square" rtlCol="0">
            <a:spAutoFit/>
          </a:bodyPr>
          <a:lstStyle/>
          <a:p>
            <a:r>
              <a:rPr lang="hr-HR" dirty="0"/>
              <a:t>Excitation 0.0 1mW</a:t>
            </a:r>
            <a:endParaRPr lang="en-US" dirty="0"/>
          </a:p>
        </p:txBody>
      </p:sp>
      <p:sp>
        <p:nvSpPr>
          <p:cNvPr id="5" name="TextBox 4">
            <a:extLst>
              <a:ext uri="{FF2B5EF4-FFF2-40B4-BE49-F238E27FC236}">
                <a16:creationId xmlns:a16="http://schemas.microsoft.com/office/drawing/2014/main" id="{34B270AA-25E3-6CB0-5C7F-E78B19B0AB84}"/>
              </a:ext>
            </a:extLst>
          </p:cNvPr>
          <p:cNvSpPr txBox="1"/>
          <p:nvPr/>
        </p:nvSpPr>
        <p:spPr>
          <a:xfrm>
            <a:off x="3051484" y="485524"/>
            <a:ext cx="5695149" cy="400110"/>
          </a:xfrm>
          <a:prstGeom prst="rect">
            <a:avLst/>
          </a:prstGeom>
          <a:noFill/>
        </p:spPr>
        <p:txBody>
          <a:bodyPr wrap="none" rtlCol="0">
            <a:spAutoFit/>
          </a:bodyPr>
          <a:lstStyle/>
          <a:p>
            <a:r>
              <a:rPr lang="en-US" sz="2000" b="1" dirty="0">
                <a:solidFill>
                  <a:srgbClr val="FF0000"/>
                </a:solidFill>
              </a:rPr>
              <a:t>Butterfly wings recorded under larger magnification</a:t>
            </a:r>
          </a:p>
        </p:txBody>
      </p:sp>
      <p:grpSp>
        <p:nvGrpSpPr>
          <p:cNvPr id="22" name="Group 21">
            <a:extLst>
              <a:ext uri="{FF2B5EF4-FFF2-40B4-BE49-F238E27FC236}">
                <a16:creationId xmlns:a16="http://schemas.microsoft.com/office/drawing/2014/main" id="{9870C5A6-755A-9387-2FD0-87296E3381D1}"/>
              </a:ext>
            </a:extLst>
          </p:cNvPr>
          <p:cNvGrpSpPr/>
          <p:nvPr/>
        </p:nvGrpSpPr>
        <p:grpSpPr>
          <a:xfrm>
            <a:off x="223320" y="301101"/>
            <a:ext cx="11798300" cy="6306621"/>
            <a:chOff x="223320" y="301101"/>
            <a:chExt cx="11798300" cy="6306621"/>
          </a:xfrm>
        </p:grpSpPr>
        <p:sp>
          <p:nvSpPr>
            <p:cNvPr id="26" name="Line 8">
              <a:extLst>
                <a:ext uri="{FF2B5EF4-FFF2-40B4-BE49-F238E27FC236}">
                  <a16:creationId xmlns:a16="http://schemas.microsoft.com/office/drawing/2014/main" id="{4C5ADE12-23A3-588A-E75C-B7AA8D4B0650}"/>
                </a:ext>
              </a:extLst>
            </p:cNvPr>
            <p:cNvSpPr>
              <a:spLocks noChangeShapeType="1"/>
            </p:cNvSpPr>
            <p:nvPr/>
          </p:nvSpPr>
          <p:spPr bwMode="auto">
            <a:xfrm>
              <a:off x="223320" y="301101"/>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27" name="Line 8">
              <a:extLst>
                <a:ext uri="{FF2B5EF4-FFF2-40B4-BE49-F238E27FC236}">
                  <a16:creationId xmlns:a16="http://schemas.microsoft.com/office/drawing/2014/main" id="{61762D61-3AC6-03B5-28E5-B5A209B29725}"/>
                </a:ext>
              </a:extLst>
            </p:cNvPr>
            <p:cNvSpPr>
              <a:spLocks noChangeShapeType="1"/>
            </p:cNvSpPr>
            <p:nvPr/>
          </p:nvSpPr>
          <p:spPr bwMode="auto">
            <a:xfrm>
              <a:off x="223320" y="6607722"/>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grpSp>
    </p:spTree>
    <p:extLst>
      <p:ext uri="{BB962C8B-B14F-4D97-AF65-F5344CB8AC3E}">
        <p14:creationId xmlns:p14="http://schemas.microsoft.com/office/powerpoint/2010/main" val="717838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27AAFB-DA0E-7B32-3958-D77C18B7C2FC}"/>
              </a:ext>
            </a:extLst>
          </p:cNvPr>
          <p:cNvGrpSpPr/>
          <p:nvPr/>
        </p:nvGrpSpPr>
        <p:grpSpPr>
          <a:xfrm>
            <a:off x="223320" y="301101"/>
            <a:ext cx="11798300" cy="6306621"/>
            <a:chOff x="223320" y="301101"/>
            <a:chExt cx="11798300" cy="6306621"/>
          </a:xfrm>
        </p:grpSpPr>
        <p:sp>
          <p:nvSpPr>
            <p:cNvPr id="5" name="Line 8">
              <a:extLst>
                <a:ext uri="{FF2B5EF4-FFF2-40B4-BE49-F238E27FC236}">
                  <a16:creationId xmlns:a16="http://schemas.microsoft.com/office/drawing/2014/main" id="{F2DF4FC6-9A70-30CB-E0D5-A07E88D6ADC4}"/>
                </a:ext>
              </a:extLst>
            </p:cNvPr>
            <p:cNvSpPr>
              <a:spLocks noChangeShapeType="1"/>
            </p:cNvSpPr>
            <p:nvPr/>
          </p:nvSpPr>
          <p:spPr bwMode="auto">
            <a:xfrm>
              <a:off x="223320" y="301101"/>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6" name="Line 8">
              <a:extLst>
                <a:ext uri="{FF2B5EF4-FFF2-40B4-BE49-F238E27FC236}">
                  <a16:creationId xmlns:a16="http://schemas.microsoft.com/office/drawing/2014/main" id="{631D9018-4AB4-1894-1BA2-CB1FD576748F}"/>
                </a:ext>
              </a:extLst>
            </p:cNvPr>
            <p:cNvSpPr>
              <a:spLocks noChangeShapeType="1"/>
            </p:cNvSpPr>
            <p:nvPr/>
          </p:nvSpPr>
          <p:spPr bwMode="auto">
            <a:xfrm>
              <a:off x="223320" y="6607722"/>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grpSp>
      <p:sp>
        <p:nvSpPr>
          <p:cNvPr id="9" name="TextBox 8">
            <a:extLst>
              <a:ext uri="{FF2B5EF4-FFF2-40B4-BE49-F238E27FC236}">
                <a16:creationId xmlns:a16="http://schemas.microsoft.com/office/drawing/2014/main" id="{290EB630-EFE0-C169-6A45-AAD4B39CA51C}"/>
              </a:ext>
            </a:extLst>
          </p:cNvPr>
          <p:cNvSpPr txBox="1"/>
          <p:nvPr/>
        </p:nvSpPr>
        <p:spPr>
          <a:xfrm>
            <a:off x="3214170" y="519260"/>
            <a:ext cx="6096000" cy="646331"/>
          </a:xfrm>
          <a:prstGeom prst="rect">
            <a:avLst/>
          </a:prstGeom>
          <a:noFill/>
        </p:spPr>
        <p:txBody>
          <a:bodyPr wrap="square">
            <a:spAutoFit/>
          </a:bodyPr>
          <a:lstStyle/>
          <a:p>
            <a:pPr algn="ctr"/>
            <a:r>
              <a:rPr lang="en-US" sz="1800" b="1" dirty="0">
                <a:solidFill>
                  <a:srgbClr val="FF0000"/>
                </a:solidFill>
              </a:rPr>
              <a:t>Butterfly wings recorded under smaller magnification, excitation by structured light</a:t>
            </a:r>
          </a:p>
        </p:txBody>
      </p:sp>
      <p:pic>
        <p:nvPicPr>
          <p:cNvPr id="1026" name="Picture 2">
            <a:extLst>
              <a:ext uri="{FF2B5EF4-FFF2-40B4-BE49-F238E27FC236}">
                <a16:creationId xmlns:a16="http://schemas.microsoft.com/office/drawing/2014/main" id="{7A03DAD8-DEA9-CC6A-2A5F-0CBE7C42B7A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57745" y="1207249"/>
            <a:ext cx="2695895" cy="201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8EC51C1E-E98B-55CA-8882-769ADBD5524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0" y="1188163"/>
            <a:ext cx="2725104" cy="205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12A5F81F-C8D0-B0DC-8D35-74001C7859C1}"/>
              </a:ext>
            </a:extLst>
          </p:cNvPr>
          <p:cNvSpPr txBox="1"/>
          <p:nvPr/>
        </p:nvSpPr>
        <p:spPr>
          <a:xfrm>
            <a:off x="2346226" y="3111700"/>
            <a:ext cx="7177605" cy="338554"/>
          </a:xfrm>
          <a:prstGeom prst="rect">
            <a:avLst/>
          </a:prstGeom>
          <a:noFill/>
        </p:spPr>
        <p:txBody>
          <a:bodyPr wrap="square">
            <a:spAutoFit/>
          </a:bodyPr>
          <a:lstStyle/>
          <a:p>
            <a:pPr marL="76200" marR="0" algn="ctr">
              <a:spcBef>
                <a:spcPts val="1025"/>
              </a:spcBef>
              <a:spcAft>
                <a:spcPts val="0"/>
              </a:spcAft>
              <a:tabLst>
                <a:tab pos="393065" algn="l"/>
              </a:tabLst>
            </a:pPr>
            <a:r>
              <a:rPr lang="en-US" sz="1600" dirty="0" err="1">
                <a:effectLst/>
                <a:latin typeface="Arial" panose="020B0604020202020204" pitchFamily="34" charset="0"/>
                <a:ea typeface="Times New Roman" panose="02020603050405020304" pitchFamily="18" charset="0"/>
                <a:cs typeface="Arial" panose="020B0604020202020204" pitchFamily="34" charset="0"/>
              </a:rPr>
              <a:t>Recontruction</a:t>
            </a:r>
            <a:r>
              <a:rPr lang="en-US" sz="1600" dirty="0">
                <a:effectLst/>
                <a:latin typeface="Arial" panose="020B0604020202020204" pitchFamily="34" charset="0"/>
                <a:ea typeface="Times New Roman" panose="02020603050405020304" pitchFamily="18" charset="0"/>
                <a:cs typeface="Arial" panose="020B0604020202020204" pitchFamily="34" charset="0"/>
              </a:rPr>
              <a:t> of beam shaped as a circle (left) and a triangle (right)</a:t>
            </a:r>
          </a:p>
        </p:txBody>
      </p:sp>
      <p:sp>
        <p:nvSpPr>
          <p:cNvPr id="11" name="TextBox 10">
            <a:extLst>
              <a:ext uri="{FF2B5EF4-FFF2-40B4-BE49-F238E27FC236}">
                <a16:creationId xmlns:a16="http://schemas.microsoft.com/office/drawing/2014/main" id="{39DB6E73-9CD8-2A74-0091-B5814F4E2864}"/>
              </a:ext>
            </a:extLst>
          </p:cNvPr>
          <p:cNvSpPr txBox="1"/>
          <p:nvPr/>
        </p:nvSpPr>
        <p:spPr>
          <a:xfrm>
            <a:off x="1933575" y="3551660"/>
            <a:ext cx="8114386" cy="2308324"/>
          </a:xfrm>
          <a:prstGeom prst="rect">
            <a:avLst/>
          </a:prstGeom>
          <a:noFill/>
        </p:spPr>
        <p:txBody>
          <a:bodyPr wrap="square">
            <a:spAutoFit/>
          </a:bodyPr>
          <a:lstStyle/>
          <a:p>
            <a:pPr algn="l"/>
            <a:r>
              <a:rPr lang="en-US" dirty="0">
                <a:latin typeface="Arial" panose="020B0604020202020204" pitchFamily="34" charset="0"/>
                <a:cs typeface="Arial" panose="020B0604020202020204" pitchFamily="34" charset="0"/>
              </a:rPr>
              <a:t>We presented the </a:t>
            </a:r>
            <a:r>
              <a:rPr lang="en-US" sz="1800" b="0" i="0" u="none" strike="noStrike" baseline="0" dirty="0">
                <a:latin typeface="Arial" panose="020B0604020202020204" pitchFamily="34" charset="0"/>
                <a:cs typeface="Arial" panose="020B0604020202020204" pitchFamily="34" charset="0"/>
              </a:rPr>
              <a:t>method to detect low level radiation, using scales of the </a:t>
            </a:r>
            <a:r>
              <a:rPr lang="en-US" sz="1800" b="0" i="1" u="none" strike="noStrike" baseline="0" dirty="0">
                <a:latin typeface="Arial" panose="020B0604020202020204" pitchFamily="34" charset="0"/>
                <a:cs typeface="Arial" panose="020B0604020202020204" pitchFamily="34" charset="0"/>
              </a:rPr>
              <a:t>Morpho </a:t>
            </a:r>
            <a:r>
              <a:rPr lang="en-US" sz="1800" b="0" i="1" u="none" strike="noStrike" baseline="0" dirty="0" err="1">
                <a:latin typeface="Arial" panose="020B0604020202020204" pitchFamily="34" charset="0"/>
                <a:cs typeface="Arial" panose="020B0604020202020204" pitchFamily="34" charset="0"/>
              </a:rPr>
              <a:t>menelaus</a:t>
            </a:r>
            <a:r>
              <a:rPr lang="en-US" sz="1800" b="0" i="1" u="none" strike="noStrike" baseline="0" dirty="0">
                <a:latin typeface="Arial" panose="020B0604020202020204" pitchFamily="34" charset="0"/>
                <a:cs typeface="Arial" panose="020B0604020202020204" pitchFamily="34" charset="0"/>
              </a:rPr>
              <a:t> </a:t>
            </a:r>
            <a:r>
              <a:rPr lang="en-US" sz="1800" b="0" i="0" u="none" strike="noStrike" baseline="0" dirty="0">
                <a:latin typeface="Arial" panose="020B0604020202020204" pitchFamily="34" charset="0"/>
                <a:cs typeface="Arial" panose="020B0604020202020204" pitchFamily="34" charset="0"/>
              </a:rPr>
              <a:t>butterfly wing. Thermally induced displacements of scales were measured using digital holography. The </a:t>
            </a:r>
            <a:r>
              <a:rPr lang="en-US" sz="1800" b="0" i="0" u="none" strike="noStrike" baseline="0" dirty="0" err="1">
                <a:latin typeface="Arial" panose="020B0604020202020204" pitchFamily="34" charset="0"/>
                <a:cs typeface="Arial" panose="020B0604020202020204" pitchFamily="34" charset="0"/>
              </a:rPr>
              <a:t>photophoresis</a:t>
            </a:r>
            <a:r>
              <a:rPr lang="en-US" sz="1800" b="0" i="0" u="none" strike="noStrike" baseline="0" dirty="0">
                <a:latin typeface="Arial" panose="020B0604020202020204" pitchFamily="34" charset="0"/>
                <a:cs typeface="Arial" panose="020B0604020202020204" pitchFamily="34" charset="0"/>
              </a:rPr>
              <a:t> at atmospheric pressure is the underlying mechanism and it would function with other artificial materials and structures, whenever the structures are comparable to the mean free path of molecules of the surrounding gas. </a:t>
            </a:r>
            <a:r>
              <a:rPr lang="en-US" dirty="0">
                <a:latin typeface="Arial" panose="020B0604020202020204" pitchFamily="34" charset="0"/>
                <a:cs typeface="Arial" panose="020B0604020202020204" pitchFamily="34" charset="0"/>
              </a:rPr>
              <a:t>The further efforts will be directed to development of such materials and their implementation in multispectral imaging device .</a:t>
            </a:r>
          </a:p>
        </p:txBody>
      </p:sp>
    </p:spTree>
    <p:extLst>
      <p:ext uri="{BB962C8B-B14F-4D97-AF65-F5344CB8AC3E}">
        <p14:creationId xmlns:p14="http://schemas.microsoft.com/office/powerpoint/2010/main" val="1259922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43F4695-55E4-5391-5535-B316706E4563}"/>
              </a:ext>
            </a:extLst>
          </p:cNvPr>
          <p:cNvGrpSpPr/>
          <p:nvPr/>
        </p:nvGrpSpPr>
        <p:grpSpPr>
          <a:xfrm>
            <a:off x="223320" y="301101"/>
            <a:ext cx="11798300" cy="6306621"/>
            <a:chOff x="223320" y="301101"/>
            <a:chExt cx="11798300" cy="6306621"/>
          </a:xfrm>
        </p:grpSpPr>
        <p:sp>
          <p:nvSpPr>
            <p:cNvPr id="23" name="Line 8">
              <a:extLst>
                <a:ext uri="{FF2B5EF4-FFF2-40B4-BE49-F238E27FC236}">
                  <a16:creationId xmlns:a16="http://schemas.microsoft.com/office/drawing/2014/main" id="{2B00F3A4-5F06-E0A7-FD31-2FEE6C444C88}"/>
                </a:ext>
              </a:extLst>
            </p:cNvPr>
            <p:cNvSpPr>
              <a:spLocks noChangeShapeType="1"/>
            </p:cNvSpPr>
            <p:nvPr/>
          </p:nvSpPr>
          <p:spPr bwMode="auto">
            <a:xfrm>
              <a:off x="223320" y="301101"/>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25" name="Line 8">
              <a:extLst>
                <a:ext uri="{FF2B5EF4-FFF2-40B4-BE49-F238E27FC236}">
                  <a16:creationId xmlns:a16="http://schemas.microsoft.com/office/drawing/2014/main" id="{A4B47663-409B-D59B-EB7E-AEEF48B8BBF2}"/>
                </a:ext>
              </a:extLst>
            </p:cNvPr>
            <p:cNvSpPr>
              <a:spLocks noChangeShapeType="1"/>
            </p:cNvSpPr>
            <p:nvPr/>
          </p:nvSpPr>
          <p:spPr bwMode="auto">
            <a:xfrm>
              <a:off x="223320" y="6607722"/>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grpSp>
      <p:sp>
        <p:nvSpPr>
          <p:cNvPr id="2" name="TextBox 1"/>
          <p:cNvSpPr txBox="1"/>
          <p:nvPr/>
        </p:nvSpPr>
        <p:spPr>
          <a:xfrm flipH="1">
            <a:off x="1084810" y="1113906"/>
            <a:ext cx="2506288" cy="584775"/>
          </a:xfrm>
          <a:prstGeom prst="rect">
            <a:avLst/>
          </a:prstGeom>
          <a:noFill/>
        </p:spPr>
        <p:txBody>
          <a:bodyPr wrap="square" rtlCol="0">
            <a:spAutoFit/>
          </a:bodyPr>
          <a:lstStyle/>
          <a:p>
            <a:r>
              <a:rPr lang="hr-HR" sz="3200" b="1" i="1" dirty="0">
                <a:solidFill>
                  <a:srgbClr val="FF0000"/>
                </a:solidFill>
                <a:latin typeface="Arial" panose="020B0604020202020204" pitchFamily="34" charset="0"/>
                <a:cs typeface="Arial" panose="020B0604020202020204" pitchFamily="34" charset="0"/>
              </a:rPr>
              <a:t>Outlook:</a:t>
            </a:r>
            <a:endParaRPr lang="en-US" sz="3200" b="1" i="1"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flipH="1">
            <a:off x="1084810" y="2511485"/>
            <a:ext cx="7086601" cy="1200329"/>
          </a:xfrm>
          <a:prstGeom prst="rect">
            <a:avLst/>
          </a:prstGeom>
          <a:noFill/>
        </p:spPr>
        <p:txBody>
          <a:bodyPr wrap="square" rtlCol="0">
            <a:spAutoFit/>
          </a:bodyPr>
          <a:lstStyle/>
          <a:p>
            <a:pPr marL="285750" indent="-285750">
              <a:buFontTx/>
              <a:buChar char="-"/>
            </a:pPr>
            <a:r>
              <a:rPr lang="hr-HR" sz="2400" dirty="0">
                <a:latin typeface="Arial" panose="020B0604020202020204" pitchFamily="34" charset="0"/>
                <a:cs typeface="Arial" panose="020B0604020202020204" pitchFamily="34" charset="0"/>
              </a:rPr>
              <a:t>More compact optical setup</a:t>
            </a:r>
          </a:p>
          <a:p>
            <a:pPr marL="285750" indent="-285750">
              <a:buFontTx/>
              <a:buChar char="-"/>
            </a:pPr>
            <a:r>
              <a:rPr lang="hr-HR" sz="2400" dirty="0">
                <a:latin typeface="Arial" panose="020B0604020202020204" pitchFamily="34" charset="0"/>
                <a:cs typeface="Arial" panose="020B0604020202020204" pitchFamily="34" charset="0"/>
              </a:rPr>
              <a:t>Artificial structures for FPA  (no more wings)</a:t>
            </a:r>
          </a:p>
          <a:p>
            <a:pPr marL="285750" indent="-285750">
              <a:buFontTx/>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2937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E5D0A5-21E9-FC19-F25B-BD3FBEFFA2EC}"/>
              </a:ext>
            </a:extLst>
          </p:cNvPr>
          <p:cNvGrpSpPr/>
          <p:nvPr/>
        </p:nvGrpSpPr>
        <p:grpSpPr>
          <a:xfrm>
            <a:off x="223320" y="301101"/>
            <a:ext cx="11798300" cy="6306621"/>
            <a:chOff x="223320" y="301101"/>
            <a:chExt cx="11798300" cy="6306621"/>
          </a:xfrm>
        </p:grpSpPr>
        <p:sp>
          <p:nvSpPr>
            <p:cNvPr id="5" name="Line 8">
              <a:extLst>
                <a:ext uri="{FF2B5EF4-FFF2-40B4-BE49-F238E27FC236}">
                  <a16:creationId xmlns:a16="http://schemas.microsoft.com/office/drawing/2014/main" id="{AD6FFC35-606F-FE83-C654-53DD3D527BB8}"/>
                </a:ext>
              </a:extLst>
            </p:cNvPr>
            <p:cNvSpPr>
              <a:spLocks noChangeShapeType="1"/>
            </p:cNvSpPr>
            <p:nvPr/>
          </p:nvSpPr>
          <p:spPr bwMode="auto">
            <a:xfrm>
              <a:off x="223320" y="301101"/>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6" name="Line 8">
              <a:extLst>
                <a:ext uri="{FF2B5EF4-FFF2-40B4-BE49-F238E27FC236}">
                  <a16:creationId xmlns:a16="http://schemas.microsoft.com/office/drawing/2014/main" id="{BAB36D39-728D-D6B8-4161-17BDC66BCE63}"/>
                </a:ext>
              </a:extLst>
            </p:cNvPr>
            <p:cNvSpPr>
              <a:spLocks noChangeShapeType="1"/>
            </p:cNvSpPr>
            <p:nvPr/>
          </p:nvSpPr>
          <p:spPr bwMode="auto">
            <a:xfrm>
              <a:off x="223320" y="6607722"/>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grpSp>
      <p:sp>
        <p:nvSpPr>
          <p:cNvPr id="7" name="TextBox 6">
            <a:extLst>
              <a:ext uri="{FF2B5EF4-FFF2-40B4-BE49-F238E27FC236}">
                <a16:creationId xmlns:a16="http://schemas.microsoft.com/office/drawing/2014/main" id="{88A5EEF3-D6D2-BCF7-7D0D-164937019F7C}"/>
              </a:ext>
            </a:extLst>
          </p:cNvPr>
          <p:cNvSpPr txBox="1"/>
          <p:nvPr/>
        </p:nvSpPr>
        <p:spPr>
          <a:xfrm>
            <a:off x="7491369" y="5243119"/>
            <a:ext cx="4123245"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Live long and prosper</a:t>
            </a:r>
          </a:p>
        </p:txBody>
      </p:sp>
    </p:spTree>
    <p:extLst>
      <p:ext uri="{BB962C8B-B14F-4D97-AF65-F5344CB8AC3E}">
        <p14:creationId xmlns:p14="http://schemas.microsoft.com/office/powerpoint/2010/main" val="304019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A197AA8-604D-FBE9-E54F-A51858057C94}"/>
              </a:ext>
            </a:extLst>
          </p:cNvPr>
          <p:cNvGrpSpPr/>
          <p:nvPr/>
        </p:nvGrpSpPr>
        <p:grpSpPr>
          <a:xfrm>
            <a:off x="223320" y="301101"/>
            <a:ext cx="11798300" cy="6306621"/>
            <a:chOff x="223320" y="301101"/>
            <a:chExt cx="11798300" cy="6306621"/>
          </a:xfrm>
        </p:grpSpPr>
        <p:sp>
          <p:nvSpPr>
            <p:cNvPr id="5" name="Line 8">
              <a:extLst>
                <a:ext uri="{FF2B5EF4-FFF2-40B4-BE49-F238E27FC236}">
                  <a16:creationId xmlns:a16="http://schemas.microsoft.com/office/drawing/2014/main" id="{F533F849-F81C-04BA-076C-6261D2230021}"/>
                </a:ext>
              </a:extLst>
            </p:cNvPr>
            <p:cNvSpPr>
              <a:spLocks noChangeShapeType="1"/>
            </p:cNvSpPr>
            <p:nvPr/>
          </p:nvSpPr>
          <p:spPr bwMode="auto">
            <a:xfrm>
              <a:off x="223320" y="301101"/>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6" name="Line 8">
              <a:extLst>
                <a:ext uri="{FF2B5EF4-FFF2-40B4-BE49-F238E27FC236}">
                  <a16:creationId xmlns:a16="http://schemas.microsoft.com/office/drawing/2014/main" id="{05040FA5-2B87-7630-7A22-2992CE720CD6}"/>
                </a:ext>
              </a:extLst>
            </p:cNvPr>
            <p:cNvSpPr>
              <a:spLocks noChangeShapeType="1"/>
            </p:cNvSpPr>
            <p:nvPr/>
          </p:nvSpPr>
          <p:spPr bwMode="auto">
            <a:xfrm>
              <a:off x="223320" y="6607722"/>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grpSp>
      <p:pic>
        <p:nvPicPr>
          <p:cNvPr id="8" name="Picture 7" descr="Graphical user interface, text&#10;&#10;Description automatically generated">
            <a:extLst>
              <a:ext uri="{FF2B5EF4-FFF2-40B4-BE49-F238E27FC236}">
                <a16:creationId xmlns:a16="http://schemas.microsoft.com/office/drawing/2014/main" id="{88704798-1F67-6ACE-CA61-A67979E81A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8880" y="5043210"/>
            <a:ext cx="5928360" cy="853440"/>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80AFB0D5-6A1A-AE92-E92F-219B417C7A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7240" y="5041563"/>
            <a:ext cx="2050306" cy="853440"/>
          </a:xfrm>
          <a:prstGeom prst="rect">
            <a:avLst/>
          </a:prstGeom>
        </p:spPr>
      </p:pic>
      <p:sp>
        <p:nvSpPr>
          <p:cNvPr id="10" name="TextBox 9">
            <a:extLst>
              <a:ext uri="{FF2B5EF4-FFF2-40B4-BE49-F238E27FC236}">
                <a16:creationId xmlns:a16="http://schemas.microsoft.com/office/drawing/2014/main" id="{086A002D-A6E7-6C94-9D36-571EC1A55BA2}"/>
              </a:ext>
            </a:extLst>
          </p:cNvPr>
          <p:cNvSpPr txBox="1"/>
          <p:nvPr/>
        </p:nvSpPr>
        <p:spPr>
          <a:xfrm>
            <a:off x="368765" y="4669340"/>
            <a:ext cx="1002197" cy="369332"/>
          </a:xfrm>
          <a:prstGeom prst="rect">
            <a:avLst/>
          </a:prstGeom>
          <a:noFill/>
        </p:spPr>
        <p:txBody>
          <a:bodyPr wrap="none" rtlCol="0">
            <a:spAutoFit/>
          </a:bodyPr>
          <a:lstStyle/>
          <a:p>
            <a:r>
              <a:rPr lang="en-US" dirty="0"/>
              <a:t>Funding:</a:t>
            </a:r>
          </a:p>
        </p:txBody>
      </p:sp>
      <p:sp>
        <p:nvSpPr>
          <p:cNvPr id="11" name="TextBox 10">
            <a:extLst>
              <a:ext uri="{FF2B5EF4-FFF2-40B4-BE49-F238E27FC236}">
                <a16:creationId xmlns:a16="http://schemas.microsoft.com/office/drawing/2014/main" id="{4561482C-CC01-CDDD-11E3-F44A8B434640}"/>
              </a:ext>
            </a:extLst>
          </p:cNvPr>
          <p:cNvSpPr txBox="1"/>
          <p:nvPr/>
        </p:nvSpPr>
        <p:spPr>
          <a:xfrm>
            <a:off x="328880" y="6006057"/>
            <a:ext cx="2847975" cy="338554"/>
          </a:xfrm>
          <a:prstGeom prst="rect">
            <a:avLst/>
          </a:prstGeom>
          <a:noFill/>
        </p:spPr>
        <p:txBody>
          <a:bodyPr wrap="square">
            <a:spAutoFit/>
          </a:bodyPr>
          <a:lstStyle/>
          <a:p>
            <a:r>
              <a:rPr lang="en-US" sz="1600" dirty="0"/>
              <a:t>NATO SPS MYP G5618</a:t>
            </a:r>
          </a:p>
        </p:txBody>
      </p:sp>
      <p:sp>
        <p:nvSpPr>
          <p:cNvPr id="12" name="TextBox 11">
            <a:extLst>
              <a:ext uri="{FF2B5EF4-FFF2-40B4-BE49-F238E27FC236}">
                <a16:creationId xmlns:a16="http://schemas.microsoft.com/office/drawing/2014/main" id="{2D0B2ED8-C210-782A-729B-9143EA6D6437}"/>
              </a:ext>
            </a:extLst>
          </p:cNvPr>
          <p:cNvSpPr txBox="1"/>
          <p:nvPr/>
        </p:nvSpPr>
        <p:spPr>
          <a:xfrm>
            <a:off x="6257239" y="5987007"/>
            <a:ext cx="2612641" cy="276999"/>
          </a:xfrm>
          <a:prstGeom prst="rect">
            <a:avLst/>
          </a:prstGeom>
          <a:noFill/>
        </p:spPr>
        <p:txBody>
          <a:bodyPr wrap="square">
            <a:spAutoFit/>
          </a:bodyPr>
          <a:lstStyle/>
          <a:p>
            <a:r>
              <a:rPr lang="en-US" sz="1200" b="0" i="0" u="none" strike="noStrike" baseline="0" dirty="0">
                <a:latin typeface="AdvOT1ef757c0"/>
              </a:rPr>
              <a:t>No. DOK-2020-01-8574</a:t>
            </a:r>
            <a:endParaRPr lang="en-US" sz="1200" dirty="0"/>
          </a:p>
        </p:txBody>
      </p:sp>
      <p:sp>
        <p:nvSpPr>
          <p:cNvPr id="13" name="TextBox 12">
            <a:extLst>
              <a:ext uri="{FF2B5EF4-FFF2-40B4-BE49-F238E27FC236}">
                <a16:creationId xmlns:a16="http://schemas.microsoft.com/office/drawing/2014/main" id="{4405C3FA-6A81-3E74-2ADA-3B37206E4484}"/>
              </a:ext>
            </a:extLst>
          </p:cNvPr>
          <p:cNvSpPr txBox="1"/>
          <p:nvPr/>
        </p:nvSpPr>
        <p:spPr>
          <a:xfrm>
            <a:off x="368765" y="522663"/>
            <a:ext cx="160813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Contributions:</a:t>
            </a:r>
          </a:p>
        </p:txBody>
      </p:sp>
      <p:pic>
        <p:nvPicPr>
          <p:cNvPr id="14" name="Picture 13">
            <a:extLst>
              <a:ext uri="{FF2B5EF4-FFF2-40B4-BE49-F238E27FC236}">
                <a16:creationId xmlns:a16="http://schemas.microsoft.com/office/drawing/2014/main" id="{96B10C50-55CF-730A-483D-78CB34AB61C9}"/>
              </a:ext>
            </a:extLst>
          </p:cNvPr>
          <p:cNvPicPr>
            <a:picLocks noChangeAspect="1"/>
          </p:cNvPicPr>
          <p:nvPr/>
        </p:nvPicPr>
        <p:blipFill>
          <a:blip r:embed="rId4"/>
          <a:stretch>
            <a:fillRect/>
          </a:stretch>
        </p:blipFill>
        <p:spPr>
          <a:xfrm>
            <a:off x="1746530" y="2945150"/>
            <a:ext cx="1378664" cy="1560507"/>
          </a:xfrm>
          <a:prstGeom prst="rect">
            <a:avLst/>
          </a:prstGeom>
        </p:spPr>
      </p:pic>
      <p:pic>
        <p:nvPicPr>
          <p:cNvPr id="15" name="Picture 14" descr="A picture containing person, person, suit&#10;&#10;Description automatically generated">
            <a:extLst>
              <a:ext uri="{FF2B5EF4-FFF2-40B4-BE49-F238E27FC236}">
                <a16:creationId xmlns:a16="http://schemas.microsoft.com/office/drawing/2014/main" id="{B1A7664D-E1E7-06E2-EA7D-5E61E72CD6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8765" y="2909613"/>
            <a:ext cx="1276004" cy="1596044"/>
          </a:xfrm>
          <a:prstGeom prst="rect">
            <a:avLst/>
          </a:prstGeom>
        </p:spPr>
      </p:pic>
      <p:pic>
        <p:nvPicPr>
          <p:cNvPr id="16" name="Picture 15">
            <a:extLst>
              <a:ext uri="{FF2B5EF4-FFF2-40B4-BE49-F238E27FC236}">
                <a16:creationId xmlns:a16="http://schemas.microsoft.com/office/drawing/2014/main" id="{8C0F6CB5-BE33-971B-C21D-1CA88D84141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40299" y="2911735"/>
            <a:ext cx="1549246" cy="1712175"/>
          </a:xfrm>
          <a:prstGeom prst="rect">
            <a:avLst/>
          </a:prstGeom>
        </p:spPr>
      </p:pic>
      <p:pic>
        <p:nvPicPr>
          <p:cNvPr id="17" name="Picture 16" descr="A person wearing a plaid shirt&#10;&#10;Description automatically generated with medium confidence">
            <a:extLst>
              <a:ext uri="{FF2B5EF4-FFF2-40B4-BE49-F238E27FC236}">
                <a16:creationId xmlns:a16="http://schemas.microsoft.com/office/drawing/2014/main" id="{BA02112A-FCD9-03B2-6FA9-B801ECA1D3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25146" y="2880229"/>
            <a:ext cx="1497341" cy="1654811"/>
          </a:xfrm>
          <a:prstGeom prst="rect">
            <a:avLst/>
          </a:prstGeom>
        </p:spPr>
      </p:pic>
      <p:pic>
        <p:nvPicPr>
          <p:cNvPr id="18" name="Picture 17" descr="A person smiling for the camera&#10;&#10;Description automatically generated with medium confidence">
            <a:extLst>
              <a:ext uri="{FF2B5EF4-FFF2-40B4-BE49-F238E27FC236}">
                <a16:creationId xmlns:a16="http://schemas.microsoft.com/office/drawing/2014/main" id="{92379323-7883-9A0A-A6FF-F875F0D765F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999023" y="2936110"/>
            <a:ext cx="1483128" cy="1654811"/>
          </a:xfrm>
          <a:prstGeom prst="rect">
            <a:avLst/>
          </a:prstGeom>
        </p:spPr>
      </p:pic>
      <p:pic>
        <p:nvPicPr>
          <p:cNvPr id="19" name="Picture 18" descr="A couple of men posing for a picture in a room full of computers&#10;&#10;Description automatically generated with low confidence">
            <a:extLst>
              <a:ext uri="{FF2B5EF4-FFF2-40B4-BE49-F238E27FC236}">
                <a16:creationId xmlns:a16="http://schemas.microsoft.com/office/drawing/2014/main" id="{CDC3CDB5-78AB-0D53-59B9-0DFC31BEEAE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513842" y="2910365"/>
            <a:ext cx="2284727" cy="1713545"/>
          </a:xfrm>
          <a:prstGeom prst="rect">
            <a:avLst/>
          </a:prstGeom>
        </p:spPr>
      </p:pic>
      <p:sp>
        <p:nvSpPr>
          <p:cNvPr id="20" name="TextBox 19">
            <a:extLst>
              <a:ext uri="{FF2B5EF4-FFF2-40B4-BE49-F238E27FC236}">
                <a16:creationId xmlns:a16="http://schemas.microsoft.com/office/drawing/2014/main" id="{AA3291F4-8D43-5C02-53AE-5C96947579CC}"/>
              </a:ext>
            </a:extLst>
          </p:cNvPr>
          <p:cNvSpPr txBox="1"/>
          <p:nvPr/>
        </p:nvSpPr>
        <p:spPr>
          <a:xfrm>
            <a:off x="676275" y="1295400"/>
            <a:ext cx="782342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Institute of Physics, Zagreb: </a:t>
            </a:r>
            <a:r>
              <a:rPr lang="en-US" i="1" dirty="0">
                <a:solidFill>
                  <a:srgbClr val="FF0000"/>
                </a:solidFill>
                <a:latin typeface="Arial" panose="020B0604020202020204" pitchFamily="34" charset="0"/>
                <a:cs typeface="Arial" panose="020B0604020202020204" pitchFamily="34" charset="0"/>
              </a:rPr>
              <a:t>N. </a:t>
            </a:r>
            <a:r>
              <a:rPr lang="en-US" i="1" dirty="0" err="1">
                <a:solidFill>
                  <a:srgbClr val="FF0000"/>
                </a:solidFill>
                <a:latin typeface="Arial" panose="020B0604020202020204" pitchFamily="34" charset="0"/>
                <a:cs typeface="Arial" panose="020B0604020202020204" pitchFamily="34" charset="0"/>
              </a:rPr>
              <a:t>Demoli</a:t>
            </a:r>
            <a:r>
              <a:rPr lang="en-US" i="1" dirty="0">
                <a:solidFill>
                  <a:srgbClr val="FF0000"/>
                </a:solidFill>
                <a:latin typeface="Arial" panose="020B0604020202020204" pitchFamily="34" charset="0"/>
                <a:cs typeface="Arial" panose="020B0604020202020204" pitchFamily="34" charset="0"/>
              </a:rPr>
              <a:t>, A. </a:t>
            </a:r>
            <a:r>
              <a:rPr lang="en-US" i="1" dirty="0" err="1">
                <a:solidFill>
                  <a:srgbClr val="FF0000"/>
                </a:solidFill>
                <a:latin typeface="Arial" panose="020B0604020202020204" pitchFamily="34" charset="0"/>
                <a:cs typeface="Arial" panose="020B0604020202020204" pitchFamily="34" charset="0"/>
              </a:rPr>
              <a:t>Mardan</a:t>
            </a:r>
            <a:r>
              <a:rPr lang="en-US" i="1" dirty="0">
                <a:solidFill>
                  <a:srgbClr val="FF0000"/>
                </a:solidFill>
                <a:latin typeface="Arial" panose="020B0604020202020204" pitchFamily="34" charset="0"/>
                <a:cs typeface="Arial" panose="020B0604020202020204" pitchFamily="34" charset="0"/>
              </a:rPr>
              <a:t>, D. </a:t>
            </a:r>
            <a:r>
              <a:rPr lang="en-US" i="1" dirty="0" err="1">
                <a:solidFill>
                  <a:srgbClr val="FF0000"/>
                </a:solidFill>
                <a:latin typeface="Arial" panose="020B0604020202020204" pitchFamily="34" charset="0"/>
                <a:cs typeface="Arial" panose="020B0604020202020204" pitchFamily="34" charset="0"/>
              </a:rPr>
              <a:t>Abramović</a:t>
            </a:r>
            <a:r>
              <a:rPr lang="en-US" i="1" dirty="0">
                <a:solidFill>
                  <a:srgbClr val="FF0000"/>
                </a:solidFill>
                <a:latin typeface="Arial" panose="020B0604020202020204" pitchFamily="34" charset="0"/>
                <a:cs typeface="Arial" panose="020B0604020202020204" pitchFamily="34" charset="0"/>
              </a:rPr>
              <a:t>, M. </a:t>
            </a:r>
            <a:r>
              <a:rPr lang="en-US" i="1" dirty="0" err="1">
                <a:solidFill>
                  <a:srgbClr val="FF0000"/>
                </a:solidFill>
                <a:latin typeface="Arial" panose="020B0604020202020204" pitchFamily="34" charset="0"/>
                <a:cs typeface="Arial" panose="020B0604020202020204" pitchFamily="34" charset="0"/>
              </a:rPr>
              <a:t>Rakić</a:t>
            </a:r>
            <a:endParaRPr lang="en-US" i="1"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D99C6C94-A6F9-2241-D9BD-6819EEBD41A4}"/>
              </a:ext>
            </a:extLst>
          </p:cNvPr>
          <p:cNvSpPr txBox="1"/>
          <p:nvPr/>
        </p:nvSpPr>
        <p:spPr>
          <a:xfrm>
            <a:off x="676275" y="2109250"/>
            <a:ext cx="6096000"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Institute of Physics, Beograd: </a:t>
            </a:r>
            <a:r>
              <a:rPr lang="en-US" i="1" dirty="0">
                <a:solidFill>
                  <a:srgbClr val="FF0000"/>
                </a:solidFill>
                <a:latin typeface="Arial" panose="020B0604020202020204" pitchFamily="34" charset="0"/>
                <a:cs typeface="Arial" panose="020B0604020202020204" pitchFamily="34" charset="0"/>
              </a:rPr>
              <a:t>D. </a:t>
            </a:r>
            <a:r>
              <a:rPr lang="en-US" i="1" dirty="0" err="1">
                <a:solidFill>
                  <a:srgbClr val="FF0000"/>
                </a:solidFill>
                <a:latin typeface="Arial" panose="020B0604020202020204" pitchFamily="34" charset="0"/>
                <a:cs typeface="Arial" panose="020B0604020202020204" pitchFamily="34" charset="0"/>
              </a:rPr>
              <a:t>Pantelić</a:t>
            </a:r>
            <a:r>
              <a:rPr lang="en-US" i="1" dirty="0">
                <a:solidFill>
                  <a:srgbClr val="FF0000"/>
                </a:solidFill>
                <a:latin typeface="Arial" panose="020B0604020202020204" pitchFamily="34" charset="0"/>
                <a:cs typeface="Arial" panose="020B0604020202020204" pitchFamily="34" charset="0"/>
              </a:rPr>
              <a:t> </a:t>
            </a:r>
          </a:p>
        </p:txBody>
      </p:sp>
      <p:sp>
        <p:nvSpPr>
          <p:cNvPr id="22" name="TextBox 21">
            <a:extLst>
              <a:ext uri="{FF2B5EF4-FFF2-40B4-BE49-F238E27FC236}">
                <a16:creationId xmlns:a16="http://schemas.microsoft.com/office/drawing/2014/main" id="{55F67E47-ADB2-5BDF-3D92-D49338715431}"/>
              </a:ext>
            </a:extLst>
          </p:cNvPr>
          <p:cNvSpPr txBox="1"/>
          <p:nvPr/>
        </p:nvSpPr>
        <p:spPr>
          <a:xfrm>
            <a:off x="676275" y="1701627"/>
            <a:ext cx="6096000" cy="369332"/>
          </a:xfrm>
          <a:prstGeom prst="rect">
            <a:avLst/>
          </a:prstGeom>
          <a:noFill/>
        </p:spPr>
        <p:txBody>
          <a:bodyPr wrap="square">
            <a:spAutoFit/>
          </a:bodyPr>
          <a:lstStyle/>
          <a:p>
            <a:r>
              <a:rPr lang="en-US" dirty="0" err="1">
                <a:latin typeface="Arial" panose="020B0604020202020204" pitchFamily="34" charset="0"/>
                <a:cs typeface="Arial" panose="020B0604020202020204" pitchFamily="34" charset="0"/>
              </a:rPr>
              <a:t>Orqa</a:t>
            </a:r>
            <a:r>
              <a:rPr lang="en-US" dirty="0">
                <a:latin typeface="Arial" panose="020B0604020202020204" pitchFamily="34" charset="0"/>
                <a:cs typeface="Arial" panose="020B0604020202020204" pitchFamily="34" charset="0"/>
              </a:rPr>
              <a:t>, Osijek: </a:t>
            </a:r>
            <a:r>
              <a:rPr lang="en-US" i="1" dirty="0">
                <a:solidFill>
                  <a:srgbClr val="FF0000"/>
                </a:solidFill>
                <a:latin typeface="Arial" panose="020B0604020202020204" pitchFamily="34" charset="0"/>
                <a:cs typeface="Arial" panose="020B0604020202020204" pitchFamily="34" charset="0"/>
              </a:rPr>
              <a:t>S. </a:t>
            </a:r>
            <a:r>
              <a:rPr lang="en-US" i="1" dirty="0" err="1">
                <a:solidFill>
                  <a:srgbClr val="FF0000"/>
                </a:solidFill>
                <a:latin typeface="Arial" panose="020B0604020202020204" pitchFamily="34" charset="0"/>
                <a:cs typeface="Arial" panose="020B0604020202020204" pitchFamily="34" charset="0"/>
              </a:rPr>
              <a:t>Kovačević</a:t>
            </a:r>
            <a:r>
              <a:rPr lang="en-US" i="1" dirty="0">
                <a:solidFill>
                  <a:srgbClr val="FF0000"/>
                </a:solidFill>
                <a:latin typeface="Arial" panose="020B0604020202020204" pitchFamily="34" charset="0"/>
                <a:cs typeface="Arial" panose="020B0604020202020204" pitchFamily="34" charset="0"/>
              </a:rPr>
              <a:t> </a:t>
            </a:r>
          </a:p>
        </p:txBody>
      </p:sp>
      <p:sp>
        <p:nvSpPr>
          <p:cNvPr id="23" name="TextBox 22">
            <a:extLst>
              <a:ext uri="{FF2B5EF4-FFF2-40B4-BE49-F238E27FC236}">
                <a16:creationId xmlns:a16="http://schemas.microsoft.com/office/drawing/2014/main" id="{689138A7-EA42-F37E-34AD-7E3F199FA1E0}"/>
              </a:ext>
            </a:extLst>
          </p:cNvPr>
          <p:cNvSpPr txBox="1"/>
          <p:nvPr/>
        </p:nvSpPr>
        <p:spPr>
          <a:xfrm>
            <a:off x="8990915" y="5011816"/>
            <a:ext cx="2284727" cy="646331"/>
          </a:xfrm>
          <a:prstGeom prst="rect">
            <a:avLst/>
          </a:prstGeom>
          <a:noFill/>
        </p:spPr>
        <p:txBody>
          <a:bodyPr wrap="square">
            <a:spAutoFit/>
          </a:bodyPr>
          <a:lstStyle/>
          <a:p>
            <a:r>
              <a:rPr lang="en-US" dirty="0"/>
              <a:t>Project site:</a:t>
            </a:r>
          </a:p>
          <a:p>
            <a:r>
              <a:rPr lang="en-US" i="1" dirty="0">
                <a:solidFill>
                  <a:srgbClr val="0070C0"/>
                </a:solidFill>
              </a:rPr>
              <a:t>www:  holobio.ifs.hr</a:t>
            </a:r>
          </a:p>
        </p:txBody>
      </p:sp>
      <p:pic>
        <p:nvPicPr>
          <p:cNvPr id="1026" name="Picture 2" descr="Profile photo of Damir Dominko">
            <a:extLst>
              <a:ext uri="{FF2B5EF4-FFF2-40B4-BE49-F238E27FC236}">
                <a16:creationId xmlns:a16="http://schemas.microsoft.com/office/drawing/2014/main" id="{F6FD40A9-6B30-FA7C-77C2-AA122DA63A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98569" y="2917702"/>
            <a:ext cx="1441730" cy="1714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424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15200E03-7A19-411C-B734-64CE09537D52}"/>
              </a:ext>
            </a:extLst>
          </p:cNvPr>
          <p:cNvSpPr txBox="1"/>
          <p:nvPr/>
        </p:nvSpPr>
        <p:spPr>
          <a:xfrm>
            <a:off x="993288" y="1103904"/>
            <a:ext cx="6097424" cy="2031325"/>
          </a:xfrm>
          <a:prstGeom prst="rect">
            <a:avLst/>
          </a:prstGeom>
          <a:noFill/>
        </p:spPr>
        <p:txBody>
          <a:bodyPr wrap="square">
            <a:spAutoFit/>
          </a:bodyPr>
          <a:lstStyle/>
          <a:p>
            <a:r>
              <a:rPr lang="en-US" sz="1800" b="0" i="0" u="none" strike="noStrike" baseline="0" dirty="0">
                <a:solidFill>
                  <a:srgbClr val="000000"/>
                </a:solidFill>
                <a:latin typeface="Arial" panose="020B0604020202020204" pitchFamily="34" charset="0"/>
                <a:cs typeface="Arial" panose="020B0604020202020204" pitchFamily="34" charset="0"/>
              </a:rPr>
              <a:t>Signal detection and imaging in invisible spectral regions is interesting in both military and civil applications. Therefore, there is a constant need for improving devices sensitive on UV, IR or more recently THz radiation. In a core of modern imaging devices is a focal plane array (FPA), i.e., an array of radiation detectors placed in the focal plane of an imaging system. </a:t>
            </a:r>
            <a:endParaRPr lang="en-US"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7842DA85-8983-9D9B-09D4-F51A86718E29}"/>
              </a:ext>
            </a:extLst>
          </p:cNvPr>
          <p:cNvGrpSpPr/>
          <p:nvPr/>
        </p:nvGrpSpPr>
        <p:grpSpPr>
          <a:xfrm>
            <a:off x="223320" y="301101"/>
            <a:ext cx="11798300" cy="6306621"/>
            <a:chOff x="223320" y="301101"/>
            <a:chExt cx="11798300" cy="6306621"/>
          </a:xfrm>
        </p:grpSpPr>
        <p:sp>
          <p:nvSpPr>
            <p:cNvPr id="8" name="Line 8">
              <a:extLst>
                <a:ext uri="{FF2B5EF4-FFF2-40B4-BE49-F238E27FC236}">
                  <a16:creationId xmlns:a16="http://schemas.microsoft.com/office/drawing/2014/main" id="{CE092B2C-6A3F-BD64-FC61-3E2D6729CECF}"/>
                </a:ext>
              </a:extLst>
            </p:cNvPr>
            <p:cNvSpPr>
              <a:spLocks noChangeShapeType="1"/>
            </p:cNvSpPr>
            <p:nvPr/>
          </p:nvSpPr>
          <p:spPr bwMode="auto">
            <a:xfrm>
              <a:off x="223320" y="301101"/>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9" name="Line 8">
              <a:extLst>
                <a:ext uri="{FF2B5EF4-FFF2-40B4-BE49-F238E27FC236}">
                  <a16:creationId xmlns:a16="http://schemas.microsoft.com/office/drawing/2014/main" id="{C2BC6454-F00B-D83C-9A0C-AB3C97F8D92C}"/>
                </a:ext>
              </a:extLst>
            </p:cNvPr>
            <p:cNvSpPr>
              <a:spLocks noChangeShapeType="1"/>
            </p:cNvSpPr>
            <p:nvPr/>
          </p:nvSpPr>
          <p:spPr bwMode="auto">
            <a:xfrm>
              <a:off x="223320" y="6607722"/>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grpSp>
      <p:sp>
        <p:nvSpPr>
          <p:cNvPr id="10" name="TextBox 9">
            <a:extLst>
              <a:ext uri="{FF2B5EF4-FFF2-40B4-BE49-F238E27FC236}">
                <a16:creationId xmlns:a16="http://schemas.microsoft.com/office/drawing/2014/main" id="{0FFC7CAD-FA27-FF4E-85EC-35B1B46ED70E}"/>
              </a:ext>
            </a:extLst>
          </p:cNvPr>
          <p:cNvSpPr txBox="1"/>
          <p:nvPr/>
        </p:nvSpPr>
        <p:spPr>
          <a:xfrm>
            <a:off x="4850934" y="4043223"/>
            <a:ext cx="6094602" cy="923330"/>
          </a:xfrm>
          <a:prstGeom prst="rect">
            <a:avLst/>
          </a:prstGeom>
          <a:noFill/>
        </p:spPr>
        <p:txBody>
          <a:bodyPr wrap="square">
            <a:spAutoFit/>
          </a:bodyPr>
          <a:lstStyle/>
          <a:p>
            <a:r>
              <a:rPr lang="en-US" sz="1800" dirty="0">
                <a:effectLst/>
                <a:latin typeface="Arial" panose="020B0604020202020204" pitchFamily="34" charset="0"/>
                <a:ea typeface="Times New Roman" panose="02020603050405020304" pitchFamily="18" charset="0"/>
                <a:cs typeface="Arial" panose="020B0604020202020204" pitchFamily="34" charset="0"/>
              </a:rPr>
              <a:t>We want o design an </a:t>
            </a:r>
            <a:r>
              <a:rPr lang="hr-HR" sz="1800" dirty="0" err="1">
                <a:effectLst/>
                <a:latin typeface="Arial" panose="020B0604020202020204" pitchFamily="34" charset="0"/>
                <a:ea typeface="Times New Roman" panose="02020603050405020304" pitchFamily="18" charset="0"/>
                <a:cs typeface="Arial" panose="020B0604020202020204" pitchFamily="34" charset="0"/>
              </a:rPr>
              <a:t>imaging</a:t>
            </a:r>
            <a:r>
              <a:rPr lang="hr-HR" sz="1800" dirty="0">
                <a:effectLst/>
                <a:latin typeface="Arial" panose="020B0604020202020204" pitchFamily="34" charset="0"/>
                <a:ea typeface="Times New Roman" panose="02020603050405020304" pitchFamily="18" charset="0"/>
                <a:cs typeface="Arial" panose="020B0604020202020204" pitchFamily="34" charset="0"/>
              </a:rPr>
              <a:t> </a:t>
            </a:r>
            <a:r>
              <a:rPr lang="hr-HR" sz="1800" dirty="0" err="1">
                <a:effectLst/>
                <a:latin typeface="Arial" panose="020B0604020202020204" pitchFamily="34" charset="0"/>
                <a:ea typeface="Times New Roman" panose="02020603050405020304" pitchFamily="18" charset="0"/>
                <a:cs typeface="Arial" panose="020B0604020202020204" pitchFamily="34" charset="0"/>
              </a:rPr>
              <a:t>device</a:t>
            </a:r>
            <a:r>
              <a:rPr lang="hr-HR" sz="1800" dirty="0">
                <a:effectLst/>
                <a:latin typeface="Arial" panose="020B0604020202020204" pitchFamily="34" charset="0"/>
                <a:ea typeface="Times New Roman" panose="02020603050405020304" pitchFamily="18" charset="0"/>
                <a:cs typeface="Arial" panose="020B0604020202020204" pitchFamily="34" charset="0"/>
              </a:rPr>
              <a:t> </a:t>
            </a:r>
            <a:r>
              <a:rPr lang="hr-HR" sz="1800" dirty="0" err="1">
                <a:effectLst/>
                <a:latin typeface="Arial" panose="020B0604020202020204" pitchFamily="34" charset="0"/>
                <a:ea typeface="Times New Roman" panose="02020603050405020304" pitchFamily="18" charset="0"/>
                <a:cs typeface="Arial" panose="020B0604020202020204" pitchFamily="34" charset="0"/>
              </a:rPr>
              <a:t>with</a:t>
            </a:r>
            <a:r>
              <a:rPr lang="hr-HR" sz="1800" dirty="0">
                <a:effectLst/>
                <a:latin typeface="Arial" panose="020B0604020202020204" pitchFamily="34" charset="0"/>
                <a:ea typeface="Times New Roman" panose="02020603050405020304" pitchFamily="18" charset="0"/>
                <a:cs typeface="Arial" panose="020B0604020202020204" pitchFamily="34" charset="0"/>
              </a:rPr>
              <a:t> </a:t>
            </a:r>
            <a:r>
              <a:rPr lang="hr-HR" sz="1800" dirty="0" err="1">
                <a:effectLst/>
                <a:latin typeface="Arial" panose="020B0604020202020204" pitchFamily="34" charset="0"/>
                <a:ea typeface="Times New Roman" panose="02020603050405020304" pitchFamily="18" charset="0"/>
                <a:cs typeface="Arial" panose="020B0604020202020204" pitchFamily="34" charset="0"/>
              </a:rPr>
              <a:t>optical</a:t>
            </a:r>
            <a:r>
              <a:rPr lang="hr-HR" sz="1800" dirty="0">
                <a:effectLst/>
                <a:latin typeface="Arial" panose="020B0604020202020204" pitchFamily="34" charset="0"/>
                <a:ea typeface="Times New Roman" panose="02020603050405020304" pitchFamily="18" charset="0"/>
                <a:cs typeface="Arial" panose="020B0604020202020204" pitchFamily="34" charset="0"/>
              </a:rPr>
              <a:t> </a:t>
            </a:r>
            <a:r>
              <a:rPr lang="hr-HR" sz="1800" dirty="0" err="1">
                <a:effectLst/>
                <a:latin typeface="Arial" panose="020B0604020202020204" pitchFamily="34" charset="0"/>
                <a:ea typeface="Times New Roman" panose="02020603050405020304" pitchFamily="18" charset="0"/>
                <a:cs typeface="Arial" panose="020B0604020202020204" pitchFamily="34" charset="0"/>
              </a:rPr>
              <a:t>reading</a:t>
            </a:r>
            <a:r>
              <a:rPr lang="hr-HR" sz="1800" dirty="0">
                <a:effectLst/>
                <a:latin typeface="Arial" panose="020B0604020202020204" pitchFamily="34" charset="0"/>
                <a:ea typeface="Times New Roman" panose="02020603050405020304" pitchFamily="18" charset="0"/>
                <a:cs typeface="Arial" panose="020B0604020202020204" pitchFamily="34" charset="0"/>
              </a:rPr>
              <a:t> </a:t>
            </a:r>
            <a:r>
              <a:rPr lang="hr-HR" sz="1800" dirty="0" err="1">
                <a:effectLst/>
                <a:latin typeface="Arial" panose="020B0604020202020204" pitchFamily="34" charset="0"/>
                <a:ea typeface="Times New Roman" panose="02020603050405020304" pitchFamily="18" charset="0"/>
                <a:cs typeface="Arial" panose="020B0604020202020204" pitchFamily="34" charset="0"/>
              </a:rPr>
              <a:t>and</a:t>
            </a:r>
            <a:r>
              <a:rPr lang="hr-HR" sz="1800" dirty="0">
                <a:effectLst/>
                <a:latin typeface="Arial" panose="020B0604020202020204" pitchFamily="34" charset="0"/>
                <a:ea typeface="Times New Roman" panose="02020603050405020304" pitchFamily="18" charset="0"/>
                <a:cs typeface="Arial" panose="020B0604020202020204" pitchFamily="34" charset="0"/>
              </a:rPr>
              <a:t> </a:t>
            </a:r>
            <a:r>
              <a:rPr lang="hr-HR" sz="1800" dirty="0" err="1">
                <a:effectLst/>
                <a:latin typeface="Arial" panose="020B0604020202020204" pitchFamily="34" charset="0"/>
                <a:ea typeface="Times New Roman" panose="02020603050405020304" pitchFamily="18" charset="0"/>
                <a:cs typeface="Arial" panose="020B0604020202020204" pitchFamily="34" charset="0"/>
              </a:rPr>
              <a:t>with</a:t>
            </a:r>
            <a:r>
              <a:rPr lang="hr-HR" sz="1800" dirty="0">
                <a:effectLst/>
                <a:latin typeface="Arial" panose="020B0604020202020204" pitchFamily="34" charset="0"/>
                <a:ea typeface="Times New Roman" panose="02020603050405020304" pitchFamily="18" charset="0"/>
                <a:cs typeface="Arial" panose="020B0604020202020204" pitchFamily="34" charset="0"/>
              </a:rPr>
              <a:t> </a:t>
            </a:r>
            <a:r>
              <a:rPr lang="hr-HR" sz="1800" dirty="0" err="1">
                <a:effectLst/>
                <a:latin typeface="Arial" panose="020B0604020202020204" pitchFamily="34" charset="0"/>
                <a:ea typeface="Times New Roman" panose="02020603050405020304" pitchFamily="18" charset="0"/>
                <a:cs typeface="Arial" panose="020B0604020202020204" pitchFamily="34" charset="0"/>
              </a:rPr>
              <a:t>mechanical</a:t>
            </a:r>
            <a:r>
              <a:rPr lang="hr-HR" sz="1800" dirty="0">
                <a:effectLst/>
                <a:latin typeface="Arial" panose="020B0604020202020204" pitchFamily="34" charset="0"/>
                <a:ea typeface="Times New Roman" panose="02020603050405020304" pitchFamily="18" charset="0"/>
                <a:cs typeface="Arial" panose="020B0604020202020204" pitchFamily="34" charset="0"/>
              </a:rPr>
              <a:t> </a:t>
            </a:r>
            <a:r>
              <a:rPr lang="hr-HR" sz="1800" dirty="0" err="1">
                <a:effectLst/>
                <a:latin typeface="Arial" panose="020B0604020202020204" pitchFamily="34" charset="0"/>
                <a:ea typeface="Times New Roman" panose="02020603050405020304" pitchFamily="18" charset="0"/>
                <a:cs typeface="Arial" panose="020B0604020202020204" pitchFamily="34" charset="0"/>
              </a:rPr>
              <a:t>nano</a:t>
            </a:r>
            <a:r>
              <a:rPr lang="hr-HR" sz="1800" dirty="0">
                <a:effectLst/>
                <a:latin typeface="Arial" panose="020B0604020202020204" pitchFamily="34" charset="0"/>
                <a:ea typeface="Times New Roman" panose="02020603050405020304" pitchFamily="18" charset="0"/>
                <a:cs typeface="Arial" panose="020B0604020202020204" pitchFamily="34" charset="0"/>
              </a:rPr>
              <a:t>- </a:t>
            </a:r>
            <a:r>
              <a:rPr lang="hr-HR" sz="1800" dirty="0" err="1">
                <a:effectLst/>
                <a:latin typeface="Arial" panose="020B0604020202020204" pitchFamily="34" charset="0"/>
                <a:ea typeface="Times New Roman" panose="02020603050405020304" pitchFamily="18" charset="0"/>
                <a:cs typeface="Arial" panose="020B0604020202020204" pitchFamily="34" charset="0"/>
              </a:rPr>
              <a:t>and</a:t>
            </a:r>
            <a:r>
              <a:rPr lang="hr-HR" sz="1800" dirty="0">
                <a:effectLst/>
                <a:latin typeface="Arial" panose="020B0604020202020204" pitchFamily="34" charset="0"/>
                <a:ea typeface="Times New Roman" panose="02020603050405020304" pitchFamily="18" charset="0"/>
                <a:cs typeface="Arial" panose="020B0604020202020204" pitchFamily="34" charset="0"/>
              </a:rPr>
              <a:t> </a:t>
            </a:r>
            <a:r>
              <a:rPr lang="hr-HR" sz="1800" dirty="0" err="1">
                <a:effectLst/>
                <a:latin typeface="Arial" panose="020B0604020202020204" pitchFamily="34" charset="0"/>
                <a:ea typeface="Times New Roman" panose="02020603050405020304" pitchFamily="18" charset="0"/>
                <a:cs typeface="Arial" panose="020B0604020202020204" pitchFamily="34" charset="0"/>
              </a:rPr>
              <a:t>micro-structures</a:t>
            </a:r>
            <a:r>
              <a:rPr lang="hr-HR" sz="1800" dirty="0">
                <a:effectLst/>
                <a:latin typeface="Arial" panose="020B0604020202020204" pitchFamily="34" charset="0"/>
                <a:ea typeface="Times New Roman" panose="02020603050405020304" pitchFamily="18" charset="0"/>
                <a:cs typeface="Arial" panose="020B0604020202020204" pitchFamily="34" charset="0"/>
              </a:rPr>
              <a:t> as </a:t>
            </a:r>
            <a:r>
              <a:rPr lang="hr-HR" sz="1800" dirty="0" err="1">
                <a:effectLst/>
                <a:latin typeface="Arial" panose="020B0604020202020204" pitchFamily="34" charset="0"/>
                <a:ea typeface="Times New Roman" panose="02020603050405020304" pitchFamily="18" charset="0"/>
                <a:cs typeface="Arial" panose="020B0604020202020204" pitchFamily="34" charset="0"/>
              </a:rPr>
              <a:t>sensitive</a:t>
            </a:r>
            <a:r>
              <a:rPr lang="hr-HR" sz="1800" dirty="0">
                <a:effectLst/>
                <a:latin typeface="Arial" panose="020B0604020202020204" pitchFamily="34" charset="0"/>
                <a:ea typeface="Times New Roman" panose="02020603050405020304" pitchFamily="18" charset="0"/>
                <a:cs typeface="Arial" panose="020B0604020202020204" pitchFamily="34" charset="0"/>
              </a:rPr>
              <a:t> </a:t>
            </a:r>
            <a:r>
              <a:rPr lang="hr-HR" sz="1800" dirty="0" err="1">
                <a:effectLst/>
                <a:latin typeface="Arial" panose="020B0604020202020204" pitchFamily="34" charset="0"/>
                <a:ea typeface="Times New Roman" panose="02020603050405020304" pitchFamily="18" charset="0"/>
                <a:cs typeface="Arial" panose="020B0604020202020204" pitchFamily="34" charset="0"/>
              </a:rPr>
              <a:t>elements</a:t>
            </a:r>
            <a:r>
              <a:rPr lang="hr-HR" sz="1800" dirty="0">
                <a:effectLst/>
                <a:latin typeface="Arial" panose="020B0604020202020204" pitchFamily="34" charset="0"/>
                <a:ea typeface="Times New Roman" panose="02020603050405020304" pitchFamily="18" charset="0"/>
                <a:cs typeface="Arial" panose="020B0604020202020204" pitchFamily="34" charset="0"/>
              </a:rPr>
              <a:t> – </a:t>
            </a:r>
            <a:r>
              <a:rPr lang="hr-HR" sz="1800" dirty="0" err="1">
                <a:effectLst/>
                <a:latin typeface="Arial" panose="020B0604020202020204" pitchFamily="34" charset="0"/>
                <a:ea typeface="Times New Roman" panose="02020603050405020304" pitchFamily="18" charset="0"/>
                <a:cs typeface="Arial" panose="020B0604020202020204" pitchFamily="34" charset="0"/>
              </a:rPr>
              <a:t>pixels</a:t>
            </a:r>
            <a:r>
              <a:rPr lang="hr-HR" sz="18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p>
        </p:txBody>
      </p:sp>
    </p:spTree>
    <p:extLst>
      <p:ext uri="{BB962C8B-B14F-4D97-AF65-F5344CB8AC3E}">
        <p14:creationId xmlns:p14="http://schemas.microsoft.com/office/powerpoint/2010/main" val="355000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Down 3">
            <a:extLst>
              <a:ext uri="{FF2B5EF4-FFF2-40B4-BE49-F238E27FC236}">
                <a16:creationId xmlns:a16="http://schemas.microsoft.com/office/drawing/2014/main" id="{00886A22-AB2F-F6F8-A13A-018A13F66D18}"/>
              </a:ext>
            </a:extLst>
          </p:cNvPr>
          <p:cNvSpPr/>
          <p:nvPr/>
        </p:nvSpPr>
        <p:spPr>
          <a:xfrm rot="4325708">
            <a:off x="3423558" y="551775"/>
            <a:ext cx="478173" cy="6774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DCC49C0C-E95F-330E-1624-AAA9CF677956}"/>
              </a:ext>
            </a:extLst>
          </p:cNvPr>
          <p:cNvSpPr/>
          <p:nvPr/>
        </p:nvSpPr>
        <p:spPr>
          <a:xfrm>
            <a:off x="1347480" y="3084162"/>
            <a:ext cx="478173" cy="3020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15B3EE62-833A-134C-8D6A-67A542970CC0}"/>
              </a:ext>
            </a:extLst>
          </p:cNvPr>
          <p:cNvSpPr/>
          <p:nvPr/>
        </p:nvSpPr>
        <p:spPr>
          <a:xfrm>
            <a:off x="2899445" y="3084162"/>
            <a:ext cx="478173" cy="3020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7E8937FB-C4D8-9E0C-0E25-AF80EC5C3C2E}"/>
              </a:ext>
            </a:extLst>
          </p:cNvPr>
          <p:cNvSpPr/>
          <p:nvPr/>
        </p:nvSpPr>
        <p:spPr>
          <a:xfrm>
            <a:off x="6568553" y="3020507"/>
            <a:ext cx="478173" cy="3020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B3ED9663-468D-E550-AA32-09B2E0692D79}"/>
              </a:ext>
            </a:extLst>
          </p:cNvPr>
          <p:cNvSpPr/>
          <p:nvPr/>
        </p:nvSpPr>
        <p:spPr>
          <a:xfrm>
            <a:off x="8553470" y="2981590"/>
            <a:ext cx="478173" cy="3020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904A2353-BF24-B2DB-4BF4-AF660D4AC1D9}"/>
              </a:ext>
            </a:extLst>
          </p:cNvPr>
          <p:cNvSpPr/>
          <p:nvPr/>
        </p:nvSpPr>
        <p:spPr>
          <a:xfrm>
            <a:off x="10060214" y="2980371"/>
            <a:ext cx="478173" cy="3020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4E5562-BFD7-463F-665C-3C9C487FAF13}"/>
              </a:ext>
            </a:extLst>
          </p:cNvPr>
          <p:cNvSpPr txBox="1"/>
          <p:nvPr/>
        </p:nvSpPr>
        <p:spPr>
          <a:xfrm>
            <a:off x="4091032" y="348150"/>
            <a:ext cx="1842749" cy="369332"/>
          </a:xfrm>
          <a:prstGeom prst="rect">
            <a:avLst/>
          </a:prstGeom>
          <a:noFill/>
        </p:spPr>
        <p:txBody>
          <a:bodyPr wrap="square" rtlCol="0">
            <a:spAutoFit/>
          </a:bodyPr>
          <a:lstStyle/>
          <a:p>
            <a:r>
              <a:rPr lang="hr-HR" dirty="0" err="1">
                <a:latin typeface="Tahoma" panose="020B0604030504040204" pitchFamily="34" charset="0"/>
                <a:ea typeface="Tahoma" panose="020B0604030504040204" pitchFamily="34" charset="0"/>
                <a:cs typeface="Tahoma" panose="020B0604030504040204" pitchFamily="34" charset="0"/>
              </a:rPr>
              <a:t>Infrared</a:t>
            </a:r>
            <a:r>
              <a:rPr lang="hr-HR" dirty="0">
                <a:latin typeface="Tahoma" panose="020B0604030504040204" pitchFamily="34" charset="0"/>
                <a:ea typeface="Tahoma" panose="020B0604030504040204" pitchFamily="34" charset="0"/>
                <a:cs typeface="Tahoma" panose="020B0604030504040204" pitchFamily="34" charset="0"/>
              </a:rPr>
              <a:t> </a:t>
            </a:r>
            <a:r>
              <a:rPr lang="hr-HR" dirty="0" err="1">
                <a:latin typeface="Tahoma" panose="020B0604030504040204" pitchFamily="34" charset="0"/>
                <a:ea typeface="Tahoma" panose="020B0604030504040204" pitchFamily="34" charset="0"/>
                <a:cs typeface="Tahoma" panose="020B0604030504040204" pitchFamily="34" charset="0"/>
              </a:rPr>
              <a:t>sensors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AF186A3E-592F-9403-E150-A90EC6CE1066}"/>
              </a:ext>
            </a:extLst>
          </p:cNvPr>
          <p:cNvSpPr txBox="1"/>
          <p:nvPr/>
        </p:nvSpPr>
        <p:spPr>
          <a:xfrm>
            <a:off x="934286" y="998941"/>
            <a:ext cx="2419252" cy="369332"/>
          </a:xfrm>
          <a:prstGeom prst="rect">
            <a:avLst/>
          </a:prstGeom>
          <a:noFill/>
        </p:spPr>
        <p:txBody>
          <a:bodyPr wrap="square" rtlCol="0">
            <a:spAutoFit/>
          </a:bodyPr>
          <a:lstStyle/>
          <a:p>
            <a:r>
              <a:rPr lang="hr-HR" dirty="0" err="1">
                <a:latin typeface="Tahoma" panose="020B0604030504040204" pitchFamily="34" charset="0"/>
                <a:ea typeface="Tahoma" panose="020B0604030504040204" pitchFamily="34" charset="0"/>
                <a:cs typeface="Tahoma" panose="020B0604030504040204" pitchFamily="34" charset="0"/>
              </a:rPr>
              <a:t>Photon-based</a:t>
            </a:r>
            <a:r>
              <a:rPr lang="hr-HR" dirty="0">
                <a:latin typeface="Tahoma" panose="020B0604030504040204" pitchFamily="34" charset="0"/>
                <a:ea typeface="Tahoma" panose="020B0604030504040204" pitchFamily="34" charset="0"/>
                <a:cs typeface="Tahoma" panose="020B0604030504040204" pitchFamily="34" charset="0"/>
              </a:rPr>
              <a:t> </a:t>
            </a:r>
            <a:r>
              <a:rPr lang="hr-HR" dirty="0" err="1">
                <a:latin typeface="Tahoma" panose="020B0604030504040204" pitchFamily="34" charset="0"/>
                <a:ea typeface="Tahoma" panose="020B0604030504040204" pitchFamily="34" charset="0"/>
                <a:cs typeface="Tahoma" panose="020B0604030504040204" pitchFamily="34" charset="0"/>
              </a:rPr>
              <a:t>sensors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6B1CA831-F01A-B276-6D43-45496592D908}"/>
              </a:ext>
            </a:extLst>
          </p:cNvPr>
          <p:cNvSpPr txBox="1"/>
          <p:nvPr/>
        </p:nvSpPr>
        <p:spPr>
          <a:xfrm>
            <a:off x="7184867" y="961291"/>
            <a:ext cx="2545890" cy="369332"/>
          </a:xfrm>
          <a:prstGeom prst="rect">
            <a:avLst/>
          </a:prstGeom>
          <a:noFill/>
        </p:spPr>
        <p:txBody>
          <a:bodyPr wrap="square" rtlCol="0">
            <a:spAutoFit/>
          </a:bodyPr>
          <a:lstStyle/>
          <a:p>
            <a:r>
              <a:rPr lang="hr-HR" dirty="0" err="1">
                <a:latin typeface="Tahoma" panose="020B0604030504040204" pitchFamily="34" charset="0"/>
                <a:ea typeface="Tahoma" panose="020B0604030504040204" pitchFamily="34" charset="0"/>
                <a:cs typeface="Tahoma" panose="020B0604030504040204" pitchFamily="34" charset="0"/>
              </a:rPr>
              <a:t>Thermal-based</a:t>
            </a:r>
            <a:r>
              <a:rPr lang="hr-HR" dirty="0">
                <a:latin typeface="Tahoma" panose="020B0604030504040204" pitchFamily="34" charset="0"/>
                <a:ea typeface="Tahoma" panose="020B0604030504040204" pitchFamily="34" charset="0"/>
                <a:cs typeface="Tahoma" panose="020B0604030504040204" pitchFamily="34" charset="0"/>
              </a:rPr>
              <a:t> </a:t>
            </a:r>
            <a:r>
              <a:rPr lang="hr-HR" dirty="0" err="1">
                <a:latin typeface="Tahoma" panose="020B0604030504040204" pitchFamily="34" charset="0"/>
                <a:ea typeface="Tahoma" panose="020B0604030504040204" pitchFamily="34" charset="0"/>
                <a:cs typeface="Tahoma" panose="020B0604030504040204" pitchFamily="34" charset="0"/>
              </a:rPr>
              <a:t>sensors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05C55EAD-9E87-DD41-9EA7-1A8C885559CF}"/>
              </a:ext>
            </a:extLst>
          </p:cNvPr>
          <p:cNvSpPr txBox="1"/>
          <p:nvPr/>
        </p:nvSpPr>
        <p:spPr>
          <a:xfrm>
            <a:off x="628017" y="3457793"/>
            <a:ext cx="1917097" cy="523220"/>
          </a:xfrm>
          <a:prstGeom prst="rect">
            <a:avLst/>
          </a:prstGeom>
          <a:noFill/>
        </p:spPr>
        <p:txBody>
          <a:bodyPr wrap="square" rtlCol="0">
            <a:spAutoFit/>
          </a:bodyPr>
          <a:lstStyle/>
          <a:p>
            <a:pPr algn="ctr"/>
            <a:r>
              <a:rPr lang="hr-HR" sz="1400" dirty="0" err="1">
                <a:latin typeface="Tahoma" panose="020B0604030504040204" pitchFamily="34" charset="0"/>
                <a:ea typeface="Tahoma" panose="020B0604030504040204" pitchFamily="34" charset="0"/>
                <a:cs typeface="Tahoma" panose="020B0604030504040204" pitchFamily="34" charset="0"/>
              </a:rPr>
              <a:t>Photoconductive</a:t>
            </a:r>
            <a:r>
              <a:rPr lang="hr-HR" sz="1400" dirty="0">
                <a:latin typeface="Tahoma" panose="020B0604030504040204" pitchFamily="34" charset="0"/>
                <a:ea typeface="Tahoma" panose="020B0604030504040204" pitchFamily="34" charset="0"/>
                <a:cs typeface="Tahoma" panose="020B0604030504040204" pitchFamily="34" charset="0"/>
              </a:rPr>
              <a:t> </a:t>
            </a:r>
            <a:r>
              <a:rPr lang="hr-HR" sz="1400" dirty="0" err="1">
                <a:latin typeface="Tahoma" panose="020B0604030504040204" pitchFamily="34" charset="0"/>
                <a:ea typeface="Tahoma" panose="020B0604030504040204" pitchFamily="34" charset="0"/>
                <a:cs typeface="Tahoma" panose="020B0604030504040204" pitchFamily="34" charset="0"/>
              </a:rPr>
              <a:t>sensors</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25F168E0-5373-85B0-5AC3-49D1764502A6}"/>
              </a:ext>
            </a:extLst>
          </p:cNvPr>
          <p:cNvSpPr txBox="1"/>
          <p:nvPr/>
        </p:nvSpPr>
        <p:spPr>
          <a:xfrm>
            <a:off x="2274464" y="3457793"/>
            <a:ext cx="1728133" cy="523220"/>
          </a:xfrm>
          <a:prstGeom prst="rect">
            <a:avLst/>
          </a:prstGeom>
          <a:noFill/>
        </p:spPr>
        <p:txBody>
          <a:bodyPr wrap="square" rtlCol="0">
            <a:spAutoFit/>
          </a:bodyPr>
          <a:lstStyle/>
          <a:p>
            <a:pPr algn="ctr"/>
            <a:r>
              <a:rPr lang="hr-HR" sz="1400" dirty="0" err="1">
                <a:latin typeface="Tahoma" panose="020B0604030504040204" pitchFamily="34" charset="0"/>
                <a:ea typeface="Tahoma" panose="020B0604030504040204" pitchFamily="34" charset="0"/>
                <a:cs typeface="Tahoma" panose="020B0604030504040204" pitchFamily="34" charset="0"/>
              </a:rPr>
              <a:t>Photovoltaic</a:t>
            </a:r>
            <a:r>
              <a:rPr lang="hr-HR" sz="1400" dirty="0">
                <a:latin typeface="Tahoma" panose="020B0604030504040204" pitchFamily="34" charset="0"/>
                <a:ea typeface="Tahoma" panose="020B0604030504040204" pitchFamily="34" charset="0"/>
                <a:cs typeface="Tahoma" panose="020B0604030504040204" pitchFamily="34" charset="0"/>
              </a:rPr>
              <a:t> </a:t>
            </a:r>
            <a:r>
              <a:rPr lang="hr-HR" sz="1400" dirty="0" err="1">
                <a:latin typeface="Tahoma" panose="020B0604030504040204" pitchFamily="34" charset="0"/>
                <a:ea typeface="Tahoma" panose="020B0604030504040204" pitchFamily="34" charset="0"/>
                <a:cs typeface="Tahoma" panose="020B0604030504040204" pitchFamily="34" charset="0"/>
              </a:rPr>
              <a:t>sensors</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9D11377D-0283-036C-DA91-46315DB6E66F}"/>
              </a:ext>
            </a:extLst>
          </p:cNvPr>
          <p:cNvSpPr txBox="1"/>
          <p:nvPr/>
        </p:nvSpPr>
        <p:spPr>
          <a:xfrm>
            <a:off x="7835431" y="3469933"/>
            <a:ext cx="1728133" cy="307777"/>
          </a:xfrm>
          <a:prstGeom prst="rect">
            <a:avLst/>
          </a:prstGeom>
          <a:noFill/>
        </p:spPr>
        <p:txBody>
          <a:bodyPr wrap="square" rtlCol="0">
            <a:spAutoFit/>
          </a:bodyPr>
          <a:lstStyle/>
          <a:p>
            <a:pPr algn="ctr"/>
            <a:r>
              <a:rPr lang="hr-HR" sz="1400" dirty="0" err="1">
                <a:latin typeface="Tahoma" panose="020B0604030504040204" pitchFamily="34" charset="0"/>
                <a:ea typeface="Tahoma" panose="020B0604030504040204" pitchFamily="34" charset="0"/>
                <a:cs typeface="Tahoma" panose="020B0604030504040204" pitchFamily="34" charset="0"/>
              </a:rPr>
              <a:t>Thermocouples</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356F525B-0E78-E5C4-DBF1-535A33E2D21B}"/>
              </a:ext>
            </a:extLst>
          </p:cNvPr>
          <p:cNvSpPr txBox="1"/>
          <p:nvPr/>
        </p:nvSpPr>
        <p:spPr>
          <a:xfrm>
            <a:off x="5938748" y="3468208"/>
            <a:ext cx="1728133" cy="954107"/>
          </a:xfrm>
          <a:prstGeom prst="rect">
            <a:avLst/>
          </a:prstGeom>
          <a:noFill/>
        </p:spPr>
        <p:txBody>
          <a:bodyPr wrap="square" rtlCol="0">
            <a:spAutoFit/>
          </a:bodyPr>
          <a:lstStyle/>
          <a:p>
            <a:pPr algn="ctr"/>
            <a:r>
              <a:rPr lang="hr-HR" sz="1400" dirty="0" err="1">
                <a:latin typeface="Tahoma" panose="020B0604030504040204" pitchFamily="34" charset="0"/>
                <a:ea typeface="Tahoma" panose="020B0604030504040204" pitchFamily="34" charset="0"/>
                <a:cs typeface="Tahoma" panose="020B0604030504040204" pitchFamily="34" charset="0"/>
              </a:rPr>
              <a:t>Bolometers</a:t>
            </a:r>
            <a:r>
              <a:rPr lang="hr-HR" sz="1400" dirty="0">
                <a:latin typeface="Tahoma" panose="020B0604030504040204" pitchFamily="34" charset="0"/>
                <a:ea typeface="Tahoma" panose="020B0604030504040204" pitchFamily="34" charset="0"/>
                <a:cs typeface="Tahoma" panose="020B0604030504040204" pitchFamily="34" charset="0"/>
              </a:rPr>
              <a:t> </a:t>
            </a:r>
            <a:r>
              <a:rPr lang="hr-HR" sz="1400" dirty="0" err="1">
                <a:latin typeface="Tahoma" panose="020B0604030504040204" pitchFamily="34" charset="0"/>
                <a:ea typeface="Tahoma" panose="020B0604030504040204" pitchFamily="34" charset="0"/>
                <a:cs typeface="Tahoma" panose="020B0604030504040204" pitchFamily="34" charset="0"/>
              </a:rPr>
              <a:t>and</a:t>
            </a:r>
            <a:r>
              <a:rPr lang="hr-HR" sz="1400" dirty="0">
                <a:latin typeface="Tahoma" panose="020B0604030504040204" pitchFamily="34" charset="0"/>
                <a:ea typeface="Tahoma" panose="020B0604030504040204" pitchFamily="34" charset="0"/>
                <a:cs typeface="Tahoma" panose="020B0604030504040204" pitchFamily="34" charset="0"/>
              </a:rPr>
              <a:t> </a:t>
            </a:r>
            <a:r>
              <a:rPr lang="hr-HR" sz="1400" dirty="0" err="1">
                <a:latin typeface="Tahoma" panose="020B0604030504040204" pitchFamily="34" charset="0"/>
                <a:ea typeface="Tahoma" panose="020B0604030504040204" pitchFamily="34" charset="0"/>
                <a:cs typeface="Tahoma" panose="020B0604030504040204" pitchFamily="34" charset="0"/>
              </a:rPr>
              <a:t>Pyroelectric</a:t>
            </a:r>
            <a:r>
              <a:rPr lang="hr-HR" sz="1400" dirty="0">
                <a:latin typeface="Tahoma" panose="020B0604030504040204" pitchFamily="34" charset="0"/>
                <a:ea typeface="Tahoma" panose="020B0604030504040204" pitchFamily="34" charset="0"/>
                <a:cs typeface="Tahoma" panose="020B0604030504040204" pitchFamily="34" charset="0"/>
              </a:rPr>
              <a:t> </a:t>
            </a:r>
            <a:r>
              <a:rPr lang="hr-HR" sz="1400" dirty="0" err="1">
                <a:latin typeface="Tahoma" panose="020B0604030504040204" pitchFamily="34" charset="0"/>
                <a:ea typeface="Tahoma" panose="020B0604030504040204" pitchFamily="34" charset="0"/>
                <a:cs typeface="Tahoma" panose="020B0604030504040204" pitchFamily="34" charset="0"/>
              </a:rPr>
              <a:t>sensors</a:t>
            </a:r>
            <a:endParaRPr lang="en-US" sz="1400" dirty="0">
              <a:latin typeface="Tahoma" panose="020B0604030504040204" pitchFamily="34" charset="0"/>
              <a:ea typeface="Tahoma" panose="020B0604030504040204" pitchFamily="34" charset="0"/>
              <a:cs typeface="Tahoma" panose="020B0604030504040204" pitchFamily="34" charset="0"/>
            </a:endParaRPr>
          </a:p>
          <a:p>
            <a:pPr algn="ct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ADB2477D-3AB7-B0F9-BEF7-C931D067D941}"/>
              </a:ext>
            </a:extLst>
          </p:cNvPr>
          <p:cNvSpPr txBox="1"/>
          <p:nvPr/>
        </p:nvSpPr>
        <p:spPr>
          <a:xfrm>
            <a:off x="9563564" y="3388583"/>
            <a:ext cx="1728133" cy="523220"/>
          </a:xfrm>
          <a:prstGeom prst="rect">
            <a:avLst/>
          </a:prstGeom>
          <a:noFill/>
        </p:spPr>
        <p:txBody>
          <a:bodyPr wrap="square" rtlCol="0">
            <a:spAutoFit/>
          </a:bodyPr>
          <a:lstStyle/>
          <a:p>
            <a:pPr algn="ctr"/>
            <a:r>
              <a:rPr lang="hr-HR" sz="1400" dirty="0" err="1">
                <a:latin typeface="Tahoma" panose="020B0604030504040204" pitchFamily="34" charset="0"/>
                <a:ea typeface="Tahoma" panose="020B0604030504040204" pitchFamily="34" charset="0"/>
                <a:cs typeface="Tahoma" panose="020B0604030504040204" pitchFamily="34" charset="0"/>
              </a:rPr>
              <a:t>Photomechanic</a:t>
            </a:r>
            <a:r>
              <a:rPr lang="hr-HR" sz="1400" dirty="0">
                <a:latin typeface="Tahoma" panose="020B0604030504040204" pitchFamily="34" charset="0"/>
                <a:ea typeface="Tahoma" panose="020B0604030504040204" pitchFamily="34" charset="0"/>
                <a:cs typeface="Tahoma" panose="020B0604030504040204" pitchFamily="34" charset="0"/>
              </a:rPr>
              <a:t> </a:t>
            </a:r>
            <a:r>
              <a:rPr lang="hr-HR" sz="1400" dirty="0" err="1">
                <a:latin typeface="Tahoma" panose="020B0604030504040204" pitchFamily="34" charset="0"/>
                <a:ea typeface="Tahoma" panose="020B0604030504040204" pitchFamily="34" charset="0"/>
                <a:cs typeface="Tahoma" panose="020B0604030504040204" pitchFamily="34" charset="0"/>
              </a:rPr>
              <a:t>sensors</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18" name="Arrow: Down 17">
            <a:extLst>
              <a:ext uri="{FF2B5EF4-FFF2-40B4-BE49-F238E27FC236}">
                <a16:creationId xmlns:a16="http://schemas.microsoft.com/office/drawing/2014/main" id="{AD957D48-4EC1-EAE2-F98D-7B4F9197885C}"/>
              </a:ext>
            </a:extLst>
          </p:cNvPr>
          <p:cNvSpPr/>
          <p:nvPr/>
        </p:nvSpPr>
        <p:spPr>
          <a:xfrm rot="17189289">
            <a:off x="6240833" y="519471"/>
            <a:ext cx="478173" cy="67748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B64B064A-F8CA-4CAE-7F6D-848E6F7A19D2}"/>
              </a:ext>
            </a:extLst>
          </p:cNvPr>
          <p:cNvPicPr>
            <a:picLocks noChangeAspect="1"/>
          </p:cNvPicPr>
          <p:nvPr/>
        </p:nvPicPr>
        <p:blipFill>
          <a:blip r:embed="rId2"/>
          <a:stretch>
            <a:fillRect/>
          </a:stretch>
        </p:blipFill>
        <p:spPr>
          <a:xfrm>
            <a:off x="608200" y="1606871"/>
            <a:ext cx="2133600" cy="1343025"/>
          </a:xfrm>
          <a:prstGeom prst="rect">
            <a:avLst/>
          </a:prstGeom>
        </p:spPr>
      </p:pic>
      <p:pic>
        <p:nvPicPr>
          <p:cNvPr id="20" name="Picture 19">
            <a:extLst>
              <a:ext uri="{FF2B5EF4-FFF2-40B4-BE49-F238E27FC236}">
                <a16:creationId xmlns:a16="http://schemas.microsoft.com/office/drawing/2014/main" id="{53101FCF-65A7-7DA8-21D5-995A392F4DD9}"/>
              </a:ext>
            </a:extLst>
          </p:cNvPr>
          <p:cNvPicPr>
            <a:picLocks noChangeAspect="1"/>
          </p:cNvPicPr>
          <p:nvPr/>
        </p:nvPicPr>
        <p:blipFill>
          <a:blip r:embed="rId3"/>
          <a:stretch>
            <a:fillRect/>
          </a:stretch>
        </p:blipFill>
        <p:spPr>
          <a:xfrm>
            <a:off x="6221839" y="1766835"/>
            <a:ext cx="2714625" cy="914400"/>
          </a:xfrm>
          <a:prstGeom prst="rect">
            <a:avLst/>
          </a:prstGeom>
        </p:spPr>
      </p:pic>
      <p:sp>
        <p:nvSpPr>
          <p:cNvPr id="21" name="TextBox 20">
            <a:extLst>
              <a:ext uri="{FF2B5EF4-FFF2-40B4-BE49-F238E27FC236}">
                <a16:creationId xmlns:a16="http://schemas.microsoft.com/office/drawing/2014/main" id="{B33DD013-04E3-3B3C-34B2-B63A097C842B}"/>
              </a:ext>
            </a:extLst>
          </p:cNvPr>
          <p:cNvSpPr txBox="1"/>
          <p:nvPr/>
        </p:nvSpPr>
        <p:spPr>
          <a:xfrm>
            <a:off x="2637491" y="1682238"/>
            <a:ext cx="1423788" cy="1169551"/>
          </a:xfrm>
          <a:prstGeom prst="rect">
            <a:avLst/>
          </a:prstGeom>
          <a:noFill/>
        </p:spPr>
        <p:txBody>
          <a:bodyPr wrap="square" rtlCol="0">
            <a:spAutoFit/>
          </a:bodyPr>
          <a:lstStyle/>
          <a:p>
            <a:r>
              <a:rPr lang="hr-HR" sz="1400" i="1" dirty="0" err="1"/>
              <a:t>Conduction</a:t>
            </a:r>
            <a:r>
              <a:rPr lang="hr-HR" sz="1400" i="1" dirty="0"/>
              <a:t> band</a:t>
            </a:r>
          </a:p>
          <a:p>
            <a:endParaRPr lang="hr-HR" sz="1400" i="1" dirty="0"/>
          </a:p>
          <a:p>
            <a:r>
              <a:rPr lang="hr-HR" sz="1400" i="1" dirty="0"/>
              <a:t>Gap</a:t>
            </a:r>
          </a:p>
          <a:p>
            <a:endParaRPr lang="hr-HR" sz="1400" i="1" dirty="0"/>
          </a:p>
          <a:p>
            <a:r>
              <a:rPr lang="hr-HR" sz="1400" i="1" dirty="0" err="1"/>
              <a:t>Valence</a:t>
            </a:r>
            <a:r>
              <a:rPr lang="hr-HR" sz="1400" i="1" dirty="0"/>
              <a:t> band</a:t>
            </a:r>
            <a:endParaRPr lang="en-US" sz="1400" i="1" dirty="0"/>
          </a:p>
        </p:txBody>
      </p:sp>
      <p:sp>
        <p:nvSpPr>
          <p:cNvPr id="22" name="TextBox 21">
            <a:extLst>
              <a:ext uri="{FF2B5EF4-FFF2-40B4-BE49-F238E27FC236}">
                <a16:creationId xmlns:a16="http://schemas.microsoft.com/office/drawing/2014/main" id="{66BD4E16-2BAD-82CC-6910-1317DDF7A20C}"/>
              </a:ext>
            </a:extLst>
          </p:cNvPr>
          <p:cNvSpPr txBox="1"/>
          <p:nvPr/>
        </p:nvSpPr>
        <p:spPr>
          <a:xfrm>
            <a:off x="8752535" y="1854703"/>
            <a:ext cx="2071080" cy="738664"/>
          </a:xfrm>
          <a:prstGeom prst="rect">
            <a:avLst/>
          </a:prstGeom>
          <a:noFill/>
        </p:spPr>
        <p:txBody>
          <a:bodyPr wrap="square" rtlCol="0">
            <a:spAutoFit/>
          </a:bodyPr>
          <a:lstStyle/>
          <a:p>
            <a:r>
              <a:rPr lang="hr-HR" sz="1400" i="1" dirty="0"/>
              <a:t>IR </a:t>
            </a:r>
            <a:r>
              <a:rPr lang="hr-HR" sz="1400" i="1" dirty="0" err="1"/>
              <a:t>absorber</a:t>
            </a:r>
            <a:endParaRPr lang="hr-HR" sz="1400" i="1" dirty="0"/>
          </a:p>
          <a:p>
            <a:endParaRPr lang="hr-HR" sz="1400" i="1" dirty="0"/>
          </a:p>
          <a:p>
            <a:r>
              <a:rPr lang="hr-HR" sz="1400" i="1" dirty="0" err="1"/>
              <a:t>Thermo</a:t>
            </a:r>
            <a:r>
              <a:rPr lang="hr-HR" sz="1400" i="1" dirty="0"/>
              <a:t> </a:t>
            </a:r>
            <a:r>
              <a:rPr lang="hr-HR" sz="1400" i="1" dirty="0" err="1"/>
              <a:t>sensitive</a:t>
            </a:r>
            <a:r>
              <a:rPr lang="hr-HR" sz="1400" i="1" dirty="0"/>
              <a:t> </a:t>
            </a:r>
            <a:r>
              <a:rPr lang="hr-HR" sz="1400" i="1" dirty="0" err="1"/>
              <a:t>material</a:t>
            </a:r>
            <a:endParaRPr lang="en-US" sz="1400" i="1" dirty="0"/>
          </a:p>
        </p:txBody>
      </p:sp>
      <p:cxnSp>
        <p:nvCxnSpPr>
          <p:cNvPr id="23" name="Connector: Curved 22">
            <a:extLst>
              <a:ext uri="{FF2B5EF4-FFF2-40B4-BE49-F238E27FC236}">
                <a16:creationId xmlns:a16="http://schemas.microsoft.com/office/drawing/2014/main" id="{A1C7B2EF-F908-6243-E723-F71203947FBA}"/>
              </a:ext>
            </a:extLst>
          </p:cNvPr>
          <p:cNvCxnSpPr>
            <a:cxnSpLocks/>
          </p:cNvCxnSpPr>
          <p:nvPr/>
        </p:nvCxnSpPr>
        <p:spPr>
          <a:xfrm rot="16200000" flipH="1">
            <a:off x="6952601" y="1404874"/>
            <a:ext cx="128971" cy="91671"/>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A6C97F25-0EAD-4ABD-C84D-2A1E5DE97B32}"/>
              </a:ext>
            </a:extLst>
          </p:cNvPr>
          <p:cNvCxnSpPr>
            <a:cxnSpLocks/>
          </p:cNvCxnSpPr>
          <p:nvPr/>
        </p:nvCxnSpPr>
        <p:spPr>
          <a:xfrm rot="16200000" flipH="1">
            <a:off x="7046449" y="1531668"/>
            <a:ext cx="276836" cy="243891"/>
          </a:xfrm>
          <a:prstGeom prst="curved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AD782C67-FC24-0418-B974-BCCF8090D76C}"/>
              </a:ext>
            </a:extLst>
          </p:cNvPr>
          <p:cNvCxnSpPr>
            <a:cxnSpLocks/>
          </p:cNvCxnSpPr>
          <p:nvPr/>
        </p:nvCxnSpPr>
        <p:spPr>
          <a:xfrm rot="16200000" flipH="1">
            <a:off x="211593" y="1788522"/>
            <a:ext cx="335560" cy="318172"/>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49B53B46-8348-47B2-0FA4-DF4EAB5B0492}"/>
              </a:ext>
            </a:extLst>
          </p:cNvPr>
          <p:cNvCxnSpPr>
            <a:cxnSpLocks/>
          </p:cNvCxnSpPr>
          <p:nvPr/>
        </p:nvCxnSpPr>
        <p:spPr>
          <a:xfrm rot="16200000" flipH="1">
            <a:off x="521986" y="2131860"/>
            <a:ext cx="276836" cy="243891"/>
          </a:xfrm>
          <a:prstGeom prst="curved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4AD3248-A5CC-5D5B-828E-164E52920205}"/>
              </a:ext>
            </a:extLst>
          </p:cNvPr>
          <p:cNvCxnSpPr>
            <a:cxnSpLocks/>
          </p:cNvCxnSpPr>
          <p:nvPr/>
        </p:nvCxnSpPr>
        <p:spPr>
          <a:xfrm flipV="1">
            <a:off x="880844" y="1919203"/>
            <a:ext cx="0" cy="6463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54B5D835-EB84-07D3-2C79-30C7EA846E6A}"/>
              </a:ext>
            </a:extLst>
          </p:cNvPr>
          <p:cNvSpPr/>
          <p:nvPr/>
        </p:nvSpPr>
        <p:spPr>
          <a:xfrm>
            <a:off x="827402" y="2577128"/>
            <a:ext cx="106884" cy="1035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E5D03B9-3A9E-C9E3-39F7-AB40E2A636B2}"/>
              </a:ext>
            </a:extLst>
          </p:cNvPr>
          <p:cNvSpPr/>
          <p:nvPr/>
        </p:nvSpPr>
        <p:spPr>
          <a:xfrm>
            <a:off x="827402" y="1844106"/>
            <a:ext cx="106884" cy="1035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F1186E-E1A7-8B73-FC09-16226B68580D}"/>
              </a:ext>
            </a:extLst>
          </p:cNvPr>
          <p:cNvSpPr/>
          <p:nvPr/>
        </p:nvSpPr>
        <p:spPr>
          <a:xfrm>
            <a:off x="611512" y="4630979"/>
            <a:ext cx="1718709" cy="12929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Connector: Curved 30">
            <a:extLst>
              <a:ext uri="{FF2B5EF4-FFF2-40B4-BE49-F238E27FC236}">
                <a16:creationId xmlns:a16="http://schemas.microsoft.com/office/drawing/2014/main" id="{514C332B-5B08-2A68-E215-F559666FBCAF}"/>
              </a:ext>
            </a:extLst>
          </p:cNvPr>
          <p:cNvCxnSpPr>
            <a:cxnSpLocks/>
          </p:cNvCxnSpPr>
          <p:nvPr/>
        </p:nvCxnSpPr>
        <p:spPr>
          <a:xfrm rot="5400000">
            <a:off x="811558" y="4451767"/>
            <a:ext cx="399090" cy="218987"/>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5179970E-A884-0E67-E772-2C99217E129A}"/>
              </a:ext>
            </a:extLst>
          </p:cNvPr>
          <p:cNvCxnSpPr>
            <a:cxnSpLocks/>
          </p:cNvCxnSpPr>
          <p:nvPr/>
        </p:nvCxnSpPr>
        <p:spPr>
          <a:xfrm rot="16200000" flipH="1">
            <a:off x="821798" y="4759761"/>
            <a:ext cx="378613" cy="218987"/>
          </a:xfrm>
          <a:prstGeom prst="curved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E7FA5CA3-A678-E24E-81D6-B45F6915F7BA}"/>
              </a:ext>
            </a:extLst>
          </p:cNvPr>
          <p:cNvSpPr/>
          <p:nvPr/>
        </p:nvSpPr>
        <p:spPr>
          <a:xfrm rot="5400000">
            <a:off x="927520" y="5020292"/>
            <a:ext cx="106884" cy="1035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FCEABCE-FE51-629A-D42F-FABCECC41C48}"/>
              </a:ext>
            </a:extLst>
          </p:cNvPr>
          <p:cNvSpPr/>
          <p:nvPr/>
        </p:nvSpPr>
        <p:spPr>
          <a:xfrm rot="5400000">
            <a:off x="1151689" y="5045001"/>
            <a:ext cx="106884" cy="1035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A31CAF-4533-BB00-E40D-440A0C2FDCCE}"/>
              </a:ext>
            </a:extLst>
          </p:cNvPr>
          <p:cNvSpPr/>
          <p:nvPr/>
        </p:nvSpPr>
        <p:spPr>
          <a:xfrm>
            <a:off x="2620318" y="4630978"/>
            <a:ext cx="1718709" cy="12929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Connector: Curved 35">
            <a:extLst>
              <a:ext uri="{FF2B5EF4-FFF2-40B4-BE49-F238E27FC236}">
                <a16:creationId xmlns:a16="http://schemas.microsoft.com/office/drawing/2014/main" id="{9C998BC5-D6C7-58E4-823A-DD9EE27A7FD5}"/>
              </a:ext>
            </a:extLst>
          </p:cNvPr>
          <p:cNvCxnSpPr>
            <a:cxnSpLocks/>
          </p:cNvCxnSpPr>
          <p:nvPr/>
        </p:nvCxnSpPr>
        <p:spPr>
          <a:xfrm rot="5400000">
            <a:off x="2850126" y="4278854"/>
            <a:ext cx="399090" cy="218987"/>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F21D11C4-4040-41CE-A0D3-578C6A4D1721}"/>
              </a:ext>
            </a:extLst>
          </p:cNvPr>
          <p:cNvCxnSpPr>
            <a:cxnSpLocks/>
          </p:cNvCxnSpPr>
          <p:nvPr/>
        </p:nvCxnSpPr>
        <p:spPr>
          <a:xfrm rot="16200000" flipH="1">
            <a:off x="2860366" y="4586848"/>
            <a:ext cx="378613" cy="218987"/>
          </a:xfrm>
          <a:prstGeom prst="curved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0120D8B2-3C25-1B9F-8E8A-B173D1D7DE42}"/>
              </a:ext>
            </a:extLst>
          </p:cNvPr>
          <p:cNvSpPr/>
          <p:nvPr/>
        </p:nvSpPr>
        <p:spPr>
          <a:xfrm>
            <a:off x="2621773" y="5018372"/>
            <a:ext cx="1718709" cy="4655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Connector: Curved 38">
            <a:extLst>
              <a:ext uri="{FF2B5EF4-FFF2-40B4-BE49-F238E27FC236}">
                <a16:creationId xmlns:a16="http://schemas.microsoft.com/office/drawing/2014/main" id="{5C2E10A1-3700-4337-D5F4-9DD24057DE68}"/>
              </a:ext>
            </a:extLst>
          </p:cNvPr>
          <p:cNvCxnSpPr>
            <a:cxnSpLocks/>
          </p:cNvCxnSpPr>
          <p:nvPr/>
        </p:nvCxnSpPr>
        <p:spPr>
          <a:xfrm rot="5400000">
            <a:off x="3083535" y="4296105"/>
            <a:ext cx="399090" cy="218987"/>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Connector: Curved 39">
            <a:extLst>
              <a:ext uri="{FF2B5EF4-FFF2-40B4-BE49-F238E27FC236}">
                <a16:creationId xmlns:a16="http://schemas.microsoft.com/office/drawing/2014/main" id="{A71BE386-5634-F137-9324-42E6A6239ED3}"/>
              </a:ext>
            </a:extLst>
          </p:cNvPr>
          <p:cNvCxnSpPr>
            <a:cxnSpLocks/>
          </p:cNvCxnSpPr>
          <p:nvPr/>
        </p:nvCxnSpPr>
        <p:spPr>
          <a:xfrm rot="16200000" flipH="1">
            <a:off x="3093775" y="4604099"/>
            <a:ext cx="378613" cy="218987"/>
          </a:xfrm>
          <a:prstGeom prst="curved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E32D8A69-D9D5-0819-FA5A-4BDD654D357E}"/>
              </a:ext>
            </a:extLst>
          </p:cNvPr>
          <p:cNvCxnSpPr>
            <a:cxnSpLocks/>
          </p:cNvCxnSpPr>
          <p:nvPr/>
        </p:nvCxnSpPr>
        <p:spPr>
          <a:xfrm rot="5400000">
            <a:off x="3380956" y="4285515"/>
            <a:ext cx="399090" cy="218987"/>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58BA49CC-C12A-6183-0B85-BA1871828713}"/>
              </a:ext>
            </a:extLst>
          </p:cNvPr>
          <p:cNvCxnSpPr>
            <a:cxnSpLocks/>
          </p:cNvCxnSpPr>
          <p:nvPr/>
        </p:nvCxnSpPr>
        <p:spPr>
          <a:xfrm rot="16200000" flipH="1">
            <a:off x="3391196" y="4593509"/>
            <a:ext cx="378613" cy="218987"/>
          </a:xfrm>
          <a:prstGeom prst="curved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1528F912-2B2D-4C1F-A9D5-145DB37A866D}"/>
              </a:ext>
            </a:extLst>
          </p:cNvPr>
          <p:cNvSpPr/>
          <p:nvPr/>
        </p:nvSpPr>
        <p:spPr>
          <a:xfrm rot="5400000">
            <a:off x="2844354" y="5098384"/>
            <a:ext cx="106884" cy="1035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174990B-A20F-1121-2E89-7A207B9516F2}"/>
              </a:ext>
            </a:extLst>
          </p:cNvPr>
          <p:cNvSpPr/>
          <p:nvPr/>
        </p:nvSpPr>
        <p:spPr>
          <a:xfrm rot="5400000">
            <a:off x="2842634" y="5283127"/>
            <a:ext cx="106884" cy="1035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845C4D0-B0BA-49F9-4763-C031F8600605}"/>
              </a:ext>
            </a:extLst>
          </p:cNvPr>
          <p:cNvSpPr/>
          <p:nvPr/>
        </p:nvSpPr>
        <p:spPr>
          <a:xfrm rot="5400000">
            <a:off x="3008996" y="5096651"/>
            <a:ext cx="106884" cy="1035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BEAB5BFE-9765-B9D4-7F29-7A2EA72A41F8}"/>
              </a:ext>
            </a:extLst>
          </p:cNvPr>
          <p:cNvSpPr/>
          <p:nvPr/>
        </p:nvSpPr>
        <p:spPr>
          <a:xfrm rot="5400000">
            <a:off x="3007276" y="5281394"/>
            <a:ext cx="106884" cy="1035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F230F39-F2BE-DA5F-6DD0-BCB4F401DEC7}"/>
              </a:ext>
            </a:extLst>
          </p:cNvPr>
          <p:cNvSpPr/>
          <p:nvPr/>
        </p:nvSpPr>
        <p:spPr>
          <a:xfrm rot="5400000">
            <a:off x="3202892" y="5098384"/>
            <a:ext cx="106884" cy="1035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8925C07-E766-F885-2A68-1C4207AA1E78}"/>
              </a:ext>
            </a:extLst>
          </p:cNvPr>
          <p:cNvSpPr/>
          <p:nvPr/>
        </p:nvSpPr>
        <p:spPr>
          <a:xfrm rot="5400000">
            <a:off x="3201172" y="5283127"/>
            <a:ext cx="106884" cy="1035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57D9D2-023C-416B-6E20-EE784AEA8293}"/>
              </a:ext>
            </a:extLst>
          </p:cNvPr>
          <p:cNvSpPr/>
          <p:nvPr/>
        </p:nvSpPr>
        <p:spPr>
          <a:xfrm rot="5400000">
            <a:off x="3367534" y="5096651"/>
            <a:ext cx="106884" cy="1035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AAE1FBE-F27D-323E-C41C-D4A8E615BAFA}"/>
              </a:ext>
            </a:extLst>
          </p:cNvPr>
          <p:cNvSpPr/>
          <p:nvPr/>
        </p:nvSpPr>
        <p:spPr>
          <a:xfrm rot="5400000">
            <a:off x="3365814" y="5281394"/>
            <a:ext cx="106884" cy="1035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6501898F-64CD-6944-E594-5352334A1704}"/>
              </a:ext>
            </a:extLst>
          </p:cNvPr>
          <p:cNvSpPr/>
          <p:nvPr/>
        </p:nvSpPr>
        <p:spPr>
          <a:xfrm rot="5400000">
            <a:off x="3555641" y="5098384"/>
            <a:ext cx="106884" cy="1035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5A9F73C-1F14-D4F6-C88C-B511EAC2F23A}"/>
              </a:ext>
            </a:extLst>
          </p:cNvPr>
          <p:cNvSpPr/>
          <p:nvPr/>
        </p:nvSpPr>
        <p:spPr>
          <a:xfrm rot="5400000">
            <a:off x="3553921" y="5283127"/>
            <a:ext cx="106884" cy="1035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5F10B59C-270D-7FA7-0A25-8A97E03ACD11}"/>
              </a:ext>
            </a:extLst>
          </p:cNvPr>
          <p:cNvSpPr/>
          <p:nvPr/>
        </p:nvSpPr>
        <p:spPr>
          <a:xfrm rot="5400000">
            <a:off x="3720283" y="5096651"/>
            <a:ext cx="106884" cy="1035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DBCB8D4-6821-3386-28A4-14A67BCF62B4}"/>
              </a:ext>
            </a:extLst>
          </p:cNvPr>
          <p:cNvSpPr/>
          <p:nvPr/>
        </p:nvSpPr>
        <p:spPr>
          <a:xfrm rot="5400000">
            <a:off x="3718563" y="5281394"/>
            <a:ext cx="106884" cy="1035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25B985B1-9580-A400-1EFF-4178386FC9BA}"/>
              </a:ext>
            </a:extLst>
          </p:cNvPr>
          <p:cNvSpPr/>
          <p:nvPr/>
        </p:nvSpPr>
        <p:spPr>
          <a:xfrm rot="5400000">
            <a:off x="3914179" y="5098384"/>
            <a:ext cx="106884" cy="1035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8D2AD2D7-6A65-766E-C638-2890348B4127}"/>
              </a:ext>
            </a:extLst>
          </p:cNvPr>
          <p:cNvSpPr/>
          <p:nvPr/>
        </p:nvSpPr>
        <p:spPr>
          <a:xfrm rot="5400000">
            <a:off x="3912459" y="5283127"/>
            <a:ext cx="106884" cy="1035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305D8A32-8E5C-86C2-4A3D-A63F11AF7521}"/>
              </a:ext>
            </a:extLst>
          </p:cNvPr>
          <p:cNvSpPr/>
          <p:nvPr/>
        </p:nvSpPr>
        <p:spPr>
          <a:xfrm rot="5400000">
            <a:off x="4078821" y="5096651"/>
            <a:ext cx="106884" cy="1035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B4ABD26-8C8B-5A47-E37A-AD33F2350ED0}"/>
              </a:ext>
            </a:extLst>
          </p:cNvPr>
          <p:cNvSpPr/>
          <p:nvPr/>
        </p:nvSpPr>
        <p:spPr>
          <a:xfrm rot="5400000">
            <a:off x="4077101" y="5281394"/>
            <a:ext cx="106884" cy="1035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Connector: Curved 58">
            <a:extLst>
              <a:ext uri="{FF2B5EF4-FFF2-40B4-BE49-F238E27FC236}">
                <a16:creationId xmlns:a16="http://schemas.microsoft.com/office/drawing/2014/main" id="{4B634CFF-7D11-5BDC-9CD2-5D5A18C82D51}"/>
              </a:ext>
            </a:extLst>
          </p:cNvPr>
          <p:cNvCxnSpPr>
            <a:cxnSpLocks/>
          </p:cNvCxnSpPr>
          <p:nvPr/>
        </p:nvCxnSpPr>
        <p:spPr>
          <a:xfrm rot="5400000">
            <a:off x="6202878" y="4363803"/>
            <a:ext cx="399090" cy="218987"/>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Connector: Curved 59">
            <a:extLst>
              <a:ext uri="{FF2B5EF4-FFF2-40B4-BE49-F238E27FC236}">
                <a16:creationId xmlns:a16="http://schemas.microsoft.com/office/drawing/2014/main" id="{D251C8FC-32B2-4A66-E8F4-03578FA91F02}"/>
              </a:ext>
            </a:extLst>
          </p:cNvPr>
          <p:cNvCxnSpPr>
            <a:cxnSpLocks/>
          </p:cNvCxnSpPr>
          <p:nvPr/>
        </p:nvCxnSpPr>
        <p:spPr>
          <a:xfrm rot="16200000" flipH="1">
            <a:off x="6213118" y="4671797"/>
            <a:ext cx="378613" cy="218987"/>
          </a:xfrm>
          <a:prstGeom prst="curved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Curved 60">
            <a:extLst>
              <a:ext uri="{FF2B5EF4-FFF2-40B4-BE49-F238E27FC236}">
                <a16:creationId xmlns:a16="http://schemas.microsoft.com/office/drawing/2014/main" id="{29AA8D1B-AD8E-F9F8-3576-8220926C10D7}"/>
              </a:ext>
            </a:extLst>
          </p:cNvPr>
          <p:cNvCxnSpPr>
            <a:cxnSpLocks/>
          </p:cNvCxnSpPr>
          <p:nvPr/>
        </p:nvCxnSpPr>
        <p:spPr>
          <a:xfrm rot="5400000">
            <a:off x="6436287" y="4381054"/>
            <a:ext cx="399090" cy="218987"/>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Connector: Curved 61">
            <a:extLst>
              <a:ext uri="{FF2B5EF4-FFF2-40B4-BE49-F238E27FC236}">
                <a16:creationId xmlns:a16="http://schemas.microsoft.com/office/drawing/2014/main" id="{44A6B20C-7012-D32A-4CCA-37BFB84A663B}"/>
              </a:ext>
            </a:extLst>
          </p:cNvPr>
          <p:cNvCxnSpPr>
            <a:cxnSpLocks/>
          </p:cNvCxnSpPr>
          <p:nvPr/>
        </p:nvCxnSpPr>
        <p:spPr>
          <a:xfrm rot="16200000" flipH="1">
            <a:off x="6446527" y="4689048"/>
            <a:ext cx="378613" cy="218987"/>
          </a:xfrm>
          <a:prstGeom prst="curved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Curved 62">
            <a:extLst>
              <a:ext uri="{FF2B5EF4-FFF2-40B4-BE49-F238E27FC236}">
                <a16:creationId xmlns:a16="http://schemas.microsoft.com/office/drawing/2014/main" id="{1F76D9CD-DF53-A852-FA11-22D7E8C56FFA}"/>
              </a:ext>
            </a:extLst>
          </p:cNvPr>
          <p:cNvCxnSpPr>
            <a:cxnSpLocks/>
          </p:cNvCxnSpPr>
          <p:nvPr/>
        </p:nvCxnSpPr>
        <p:spPr>
          <a:xfrm rot="5400000">
            <a:off x="6733708" y="4370464"/>
            <a:ext cx="399090" cy="218987"/>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Connector: Curved 63">
            <a:extLst>
              <a:ext uri="{FF2B5EF4-FFF2-40B4-BE49-F238E27FC236}">
                <a16:creationId xmlns:a16="http://schemas.microsoft.com/office/drawing/2014/main" id="{A05C25E8-DF49-5E01-4E3E-EF38811103C5}"/>
              </a:ext>
            </a:extLst>
          </p:cNvPr>
          <p:cNvCxnSpPr>
            <a:cxnSpLocks/>
          </p:cNvCxnSpPr>
          <p:nvPr/>
        </p:nvCxnSpPr>
        <p:spPr>
          <a:xfrm rot="16200000" flipH="1">
            <a:off x="6743948" y="4678458"/>
            <a:ext cx="378613" cy="218987"/>
          </a:xfrm>
          <a:prstGeom prst="curved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Curved 64">
            <a:extLst>
              <a:ext uri="{FF2B5EF4-FFF2-40B4-BE49-F238E27FC236}">
                <a16:creationId xmlns:a16="http://schemas.microsoft.com/office/drawing/2014/main" id="{F330E126-AA81-3A67-470C-0DD683D4C7BD}"/>
              </a:ext>
            </a:extLst>
          </p:cNvPr>
          <p:cNvCxnSpPr>
            <a:cxnSpLocks/>
          </p:cNvCxnSpPr>
          <p:nvPr/>
        </p:nvCxnSpPr>
        <p:spPr>
          <a:xfrm rot="5400000">
            <a:off x="8116982" y="4335841"/>
            <a:ext cx="399090" cy="218987"/>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Connector: Curved 65">
            <a:extLst>
              <a:ext uri="{FF2B5EF4-FFF2-40B4-BE49-F238E27FC236}">
                <a16:creationId xmlns:a16="http://schemas.microsoft.com/office/drawing/2014/main" id="{1D698359-8AB8-0331-A419-C64376E895B2}"/>
              </a:ext>
            </a:extLst>
          </p:cNvPr>
          <p:cNvCxnSpPr>
            <a:cxnSpLocks/>
          </p:cNvCxnSpPr>
          <p:nvPr/>
        </p:nvCxnSpPr>
        <p:spPr>
          <a:xfrm rot="16200000" flipH="1">
            <a:off x="8127222" y="4643835"/>
            <a:ext cx="378613" cy="218987"/>
          </a:xfrm>
          <a:prstGeom prst="curved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or: Curved 66">
            <a:extLst>
              <a:ext uri="{FF2B5EF4-FFF2-40B4-BE49-F238E27FC236}">
                <a16:creationId xmlns:a16="http://schemas.microsoft.com/office/drawing/2014/main" id="{51059707-82C3-982C-97F2-60FDA745FC87}"/>
              </a:ext>
            </a:extLst>
          </p:cNvPr>
          <p:cNvCxnSpPr>
            <a:cxnSpLocks/>
          </p:cNvCxnSpPr>
          <p:nvPr/>
        </p:nvCxnSpPr>
        <p:spPr>
          <a:xfrm rot="5400000">
            <a:off x="8350391" y="4353092"/>
            <a:ext cx="399090" cy="218987"/>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Connector: Curved 67">
            <a:extLst>
              <a:ext uri="{FF2B5EF4-FFF2-40B4-BE49-F238E27FC236}">
                <a16:creationId xmlns:a16="http://schemas.microsoft.com/office/drawing/2014/main" id="{9735DC60-C9A4-E91B-8BE2-944C5F339F21}"/>
              </a:ext>
            </a:extLst>
          </p:cNvPr>
          <p:cNvCxnSpPr>
            <a:cxnSpLocks/>
          </p:cNvCxnSpPr>
          <p:nvPr/>
        </p:nvCxnSpPr>
        <p:spPr>
          <a:xfrm rot="16200000" flipH="1">
            <a:off x="8360631" y="4661086"/>
            <a:ext cx="378613" cy="218987"/>
          </a:xfrm>
          <a:prstGeom prst="curved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or: Curved 68">
            <a:extLst>
              <a:ext uri="{FF2B5EF4-FFF2-40B4-BE49-F238E27FC236}">
                <a16:creationId xmlns:a16="http://schemas.microsoft.com/office/drawing/2014/main" id="{75AA072D-11A9-01F8-5DB8-6FE02E6FD518}"/>
              </a:ext>
            </a:extLst>
          </p:cNvPr>
          <p:cNvCxnSpPr>
            <a:cxnSpLocks/>
          </p:cNvCxnSpPr>
          <p:nvPr/>
        </p:nvCxnSpPr>
        <p:spPr>
          <a:xfrm rot="5400000">
            <a:off x="8647812" y="4342502"/>
            <a:ext cx="399090" cy="218987"/>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Connector: Curved 69">
            <a:extLst>
              <a:ext uri="{FF2B5EF4-FFF2-40B4-BE49-F238E27FC236}">
                <a16:creationId xmlns:a16="http://schemas.microsoft.com/office/drawing/2014/main" id="{E4AE92ED-94A1-7DB8-C3D0-E194B0CD3D1F}"/>
              </a:ext>
            </a:extLst>
          </p:cNvPr>
          <p:cNvCxnSpPr>
            <a:cxnSpLocks/>
          </p:cNvCxnSpPr>
          <p:nvPr/>
        </p:nvCxnSpPr>
        <p:spPr>
          <a:xfrm rot="16200000" flipH="1">
            <a:off x="8658052" y="4650496"/>
            <a:ext cx="378613" cy="218987"/>
          </a:xfrm>
          <a:prstGeom prst="curved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97E66C4B-7152-16FC-E779-C1CE87C83D84}"/>
              </a:ext>
            </a:extLst>
          </p:cNvPr>
          <p:cNvPicPr>
            <a:picLocks noChangeAspect="1"/>
          </p:cNvPicPr>
          <p:nvPr/>
        </p:nvPicPr>
        <p:blipFill>
          <a:blip r:embed="rId4"/>
          <a:stretch>
            <a:fillRect/>
          </a:stretch>
        </p:blipFill>
        <p:spPr>
          <a:xfrm>
            <a:off x="7878712" y="4969774"/>
            <a:ext cx="1467243" cy="1162578"/>
          </a:xfrm>
          <a:prstGeom prst="rect">
            <a:avLst/>
          </a:prstGeom>
        </p:spPr>
      </p:pic>
      <p:pic>
        <p:nvPicPr>
          <p:cNvPr id="72" name="Picture 71">
            <a:extLst>
              <a:ext uri="{FF2B5EF4-FFF2-40B4-BE49-F238E27FC236}">
                <a16:creationId xmlns:a16="http://schemas.microsoft.com/office/drawing/2014/main" id="{8A0A4CFA-86C1-8A8C-C8F7-9712C1623EE4}"/>
              </a:ext>
            </a:extLst>
          </p:cNvPr>
          <p:cNvPicPr>
            <a:picLocks noChangeAspect="1"/>
          </p:cNvPicPr>
          <p:nvPr/>
        </p:nvPicPr>
        <p:blipFill>
          <a:blip r:embed="rId5"/>
          <a:stretch>
            <a:fillRect/>
          </a:stretch>
        </p:blipFill>
        <p:spPr>
          <a:xfrm>
            <a:off x="9691335" y="4868672"/>
            <a:ext cx="1498416" cy="867234"/>
          </a:xfrm>
          <a:prstGeom prst="rect">
            <a:avLst/>
          </a:prstGeom>
        </p:spPr>
      </p:pic>
      <p:cxnSp>
        <p:nvCxnSpPr>
          <p:cNvPr id="73" name="Connector: Curved 72">
            <a:extLst>
              <a:ext uri="{FF2B5EF4-FFF2-40B4-BE49-F238E27FC236}">
                <a16:creationId xmlns:a16="http://schemas.microsoft.com/office/drawing/2014/main" id="{1E5565A4-F2FB-33A4-F8DF-B2D7FEF8DF3B}"/>
              </a:ext>
            </a:extLst>
          </p:cNvPr>
          <p:cNvCxnSpPr>
            <a:cxnSpLocks/>
          </p:cNvCxnSpPr>
          <p:nvPr/>
        </p:nvCxnSpPr>
        <p:spPr>
          <a:xfrm rot="5400000">
            <a:off x="10053069" y="4362474"/>
            <a:ext cx="399090" cy="218987"/>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Connector: Curved 73">
            <a:extLst>
              <a:ext uri="{FF2B5EF4-FFF2-40B4-BE49-F238E27FC236}">
                <a16:creationId xmlns:a16="http://schemas.microsoft.com/office/drawing/2014/main" id="{651B36F2-DF81-E909-975D-7A990FE5EE69}"/>
              </a:ext>
            </a:extLst>
          </p:cNvPr>
          <p:cNvCxnSpPr>
            <a:cxnSpLocks/>
          </p:cNvCxnSpPr>
          <p:nvPr/>
        </p:nvCxnSpPr>
        <p:spPr>
          <a:xfrm rot="16200000" flipH="1">
            <a:off x="10063309" y="4670468"/>
            <a:ext cx="378613" cy="218987"/>
          </a:xfrm>
          <a:prstGeom prst="curved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Curved 74">
            <a:extLst>
              <a:ext uri="{FF2B5EF4-FFF2-40B4-BE49-F238E27FC236}">
                <a16:creationId xmlns:a16="http://schemas.microsoft.com/office/drawing/2014/main" id="{622F6A5D-3FD3-6287-060D-AB78A41B3F20}"/>
              </a:ext>
            </a:extLst>
          </p:cNvPr>
          <p:cNvCxnSpPr>
            <a:cxnSpLocks/>
          </p:cNvCxnSpPr>
          <p:nvPr/>
        </p:nvCxnSpPr>
        <p:spPr>
          <a:xfrm rot="5400000">
            <a:off x="10286478" y="4379725"/>
            <a:ext cx="399090" cy="218987"/>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Connector: Curved 75">
            <a:extLst>
              <a:ext uri="{FF2B5EF4-FFF2-40B4-BE49-F238E27FC236}">
                <a16:creationId xmlns:a16="http://schemas.microsoft.com/office/drawing/2014/main" id="{FBBABF7E-BFCE-C9D4-E4B7-3E9BFAE1E5E2}"/>
              </a:ext>
            </a:extLst>
          </p:cNvPr>
          <p:cNvCxnSpPr>
            <a:cxnSpLocks/>
          </p:cNvCxnSpPr>
          <p:nvPr/>
        </p:nvCxnSpPr>
        <p:spPr>
          <a:xfrm rot="16200000" flipH="1">
            <a:off x="10296718" y="4687719"/>
            <a:ext cx="378613" cy="218987"/>
          </a:xfrm>
          <a:prstGeom prst="curved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Curved 76">
            <a:extLst>
              <a:ext uri="{FF2B5EF4-FFF2-40B4-BE49-F238E27FC236}">
                <a16:creationId xmlns:a16="http://schemas.microsoft.com/office/drawing/2014/main" id="{0B15BCB7-3FE4-A37C-D901-C11E0C0C69F4}"/>
              </a:ext>
            </a:extLst>
          </p:cNvPr>
          <p:cNvCxnSpPr>
            <a:cxnSpLocks/>
          </p:cNvCxnSpPr>
          <p:nvPr/>
        </p:nvCxnSpPr>
        <p:spPr>
          <a:xfrm rot="5400000">
            <a:off x="10583899" y="4369135"/>
            <a:ext cx="399090" cy="218987"/>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Connector: Curved 77">
            <a:extLst>
              <a:ext uri="{FF2B5EF4-FFF2-40B4-BE49-F238E27FC236}">
                <a16:creationId xmlns:a16="http://schemas.microsoft.com/office/drawing/2014/main" id="{CD8598D9-2C97-C561-4F4D-AC3FF4A51E6A}"/>
              </a:ext>
            </a:extLst>
          </p:cNvPr>
          <p:cNvCxnSpPr>
            <a:cxnSpLocks/>
          </p:cNvCxnSpPr>
          <p:nvPr/>
        </p:nvCxnSpPr>
        <p:spPr>
          <a:xfrm rot="16200000" flipH="1">
            <a:off x="10594139" y="4677129"/>
            <a:ext cx="378613" cy="218987"/>
          </a:xfrm>
          <a:prstGeom prst="curved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9" name="Picture 78">
            <a:extLst>
              <a:ext uri="{FF2B5EF4-FFF2-40B4-BE49-F238E27FC236}">
                <a16:creationId xmlns:a16="http://schemas.microsoft.com/office/drawing/2014/main" id="{14B2C313-8BC4-4D88-B5A1-3E1C92D46F50}"/>
              </a:ext>
            </a:extLst>
          </p:cNvPr>
          <p:cNvPicPr>
            <a:picLocks noChangeAspect="1"/>
          </p:cNvPicPr>
          <p:nvPr/>
        </p:nvPicPr>
        <p:blipFill>
          <a:blip r:embed="rId6"/>
          <a:stretch>
            <a:fillRect/>
          </a:stretch>
        </p:blipFill>
        <p:spPr>
          <a:xfrm>
            <a:off x="5956685" y="4977258"/>
            <a:ext cx="1685192" cy="1095979"/>
          </a:xfrm>
          <a:prstGeom prst="rect">
            <a:avLst/>
          </a:prstGeom>
        </p:spPr>
      </p:pic>
      <p:sp>
        <p:nvSpPr>
          <p:cNvPr id="80" name="Oval 79">
            <a:extLst>
              <a:ext uri="{FF2B5EF4-FFF2-40B4-BE49-F238E27FC236}">
                <a16:creationId xmlns:a16="http://schemas.microsoft.com/office/drawing/2014/main" id="{01B69E45-1F06-E0F4-D18E-465A1B4A9C90}"/>
              </a:ext>
            </a:extLst>
          </p:cNvPr>
          <p:cNvSpPr/>
          <p:nvPr/>
        </p:nvSpPr>
        <p:spPr>
          <a:xfrm>
            <a:off x="9424387" y="4107848"/>
            <a:ext cx="2306973" cy="187183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1" name="Group 80">
            <a:extLst>
              <a:ext uri="{FF2B5EF4-FFF2-40B4-BE49-F238E27FC236}">
                <a16:creationId xmlns:a16="http://schemas.microsoft.com/office/drawing/2014/main" id="{1BFFE906-45E1-8F64-DE97-E2B079C559DF}"/>
              </a:ext>
            </a:extLst>
          </p:cNvPr>
          <p:cNvGrpSpPr/>
          <p:nvPr/>
        </p:nvGrpSpPr>
        <p:grpSpPr>
          <a:xfrm>
            <a:off x="223320" y="301101"/>
            <a:ext cx="11798300" cy="6306621"/>
            <a:chOff x="223320" y="301101"/>
            <a:chExt cx="11798300" cy="6306621"/>
          </a:xfrm>
        </p:grpSpPr>
        <p:sp>
          <p:nvSpPr>
            <p:cNvPr id="82" name="Line 8">
              <a:extLst>
                <a:ext uri="{FF2B5EF4-FFF2-40B4-BE49-F238E27FC236}">
                  <a16:creationId xmlns:a16="http://schemas.microsoft.com/office/drawing/2014/main" id="{4CF166A6-19AE-2846-DA6B-9C2386EA98C2}"/>
                </a:ext>
              </a:extLst>
            </p:cNvPr>
            <p:cNvSpPr>
              <a:spLocks noChangeShapeType="1"/>
            </p:cNvSpPr>
            <p:nvPr/>
          </p:nvSpPr>
          <p:spPr bwMode="auto">
            <a:xfrm>
              <a:off x="223320" y="301101"/>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83" name="Line 8">
              <a:extLst>
                <a:ext uri="{FF2B5EF4-FFF2-40B4-BE49-F238E27FC236}">
                  <a16:creationId xmlns:a16="http://schemas.microsoft.com/office/drawing/2014/main" id="{9EDD0023-899F-C8CE-80FF-E7B601EED613}"/>
                </a:ext>
              </a:extLst>
            </p:cNvPr>
            <p:cNvSpPr>
              <a:spLocks noChangeShapeType="1"/>
            </p:cNvSpPr>
            <p:nvPr/>
          </p:nvSpPr>
          <p:spPr bwMode="auto">
            <a:xfrm>
              <a:off x="223320" y="6607722"/>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grpSp>
      <p:sp>
        <p:nvSpPr>
          <p:cNvPr id="84" name="TextBox 83">
            <a:extLst>
              <a:ext uri="{FF2B5EF4-FFF2-40B4-BE49-F238E27FC236}">
                <a16:creationId xmlns:a16="http://schemas.microsoft.com/office/drawing/2014/main" id="{BE4BC8AE-8A8A-F541-B7BC-67480C55E5CE}"/>
              </a:ext>
            </a:extLst>
          </p:cNvPr>
          <p:cNvSpPr txBox="1"/>
          <p:nvPr/>
        </p:nvSpPr>
        <p:spPr>
          <a:xfrm>
            <a:off x="345330" y="6213974"/>
            <a:ext cx="4667076" cy="246221"/>
          </a:xfrm>
          <a:prstGeom prst="rect">
            <a:avLst/>
          </a:prstGeom>
          <a:noFill/>
        </p:spPr>
        <p:txBody>
          <a:bodyPr wrap="square">
            <a:spAutoFit/>
          </a:bodyPr>
          <a:lstStyle/>
          <a:p>
            <a:r>
              <a:rPr lang="es-ES" sz="1000" b="0" i="0" u="none" strike="noStrike" baseline="0" dirty="0"/>
              <a:t>[A. </a:t>
            </a:r>
            <a:r>
              <a:rPr lang="es-ES" sz="1000" b="0" i="0" u="none" strike="noStrike" baseline="0" dirty="0" err="1"/>
              <a:t>Rogalski</a:t>
            </a:r>
            <a:r>
              <a:rPr lang="es-ES" sz="1000" b="0" i="0" u="none" strike="noStrike" baseline="0" dirty="0"/>
              <a:t>, </a:t>
            </a:r>
            <a:r>
              <a:rPr lang="es-ES" sz="1000" b="0" i="1" u="none" strike="noStrike" baseline="0" dirty="0"/>
              <a:t>Opto-</a:t>
            </a:r>
            <a:r>
              <a:rPr lang="es-ES" sz="1000" b="0" i="1" u="none" strike="noStrike" baseline="0" dirty="0" err="1"/>
              <a:t>Electron</a:t>
            </a:r>
            <a:r>
              <a:rPr lang="es-ES" sz="1000" b="0" i="1" u="none" strike="noStrike" baseline="0" dirty="0"/>
              <a:t>. Rev. </a:t>
            </a:r>
            <a:r>
              <a:rPr lang="es-ES" sz="1000" b="1" i="0" u="none" strike="noStrike" baseline="0" dirty="0"/>
              <a:t>2012</a:t>
            </a:r>
            <a:r>
              <a:rPr lang="es-ES" sz="1000" b="0" i="0" u="none" strike="noStrike" baseline="0" dirty="0"/>
              <a:t>, </a:t>
            </a:r>
            <a:r>
              <a:rPr lang="es-ES" sz="1000" b="0" i="1" u="none" strike="noStrike" baseline="0" dirty="0"/>
              <a:t>20</a:t>
            </a:r>
            <a:r>
              <a:rPr lang="es-ES" sz="1000" b="0" i="0" u="none" strike="noStrike" baseline="0" dirty="0"/>
              <a:t>, 279, </a:t>
            </a:r>
            <a:r>
              <a:rPr lang="en-US" sz="1000" b="0" i="0" u="none" strike="noStrike" baseline="0" dirty="0"/>
              <a:t>Copyright 2012, De Gruyter]</a:t>
            </a:r>
            <a:endParaRPr lang="en-US" sz="1000" dirty="0"/>
          </a:p>
        </p:txBody>
      </p:sp>
    </p:spTree>
    <p:extLst>
      <p:ext uri="{BB962C8B-B14F-4D97-AF65-F5344CB8AC3E}">
        <p14:creationId xmlns:p14="http://schemas.microsoft.com/office/powerpoint/2010/main" val="115828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AEA2BF1-A611-A3A8-EE5A-5D3BE41F237D}"/>
              </a:ext>
            </a:extLst>
          </p:cNvPr>
          <p:cNvGrpSpPr/>
          <p:nvPr/>
        </p:nvGrpSpPr>
        <p:grpSpPr>
          <a:xfrm>
            <a:off x="223320" y="301101"/>
            <a:ext cx="11798300" cy="6306621"/>
            <a:chOff x="223320" y="301101"/>
            <a:chExt cx="11798300" cy="6306621"/>
          </a:xfrm>
        </p:grpSpPr>
        <p:sp>
          <p:nvSpPr>
            <p:cNvPr id="4" name="Line 8">
              <a:extLst>
                <a:ext uri="{FF2B5EF4-FFF2-40B4-BE49-F238E27FC236}">
                  <a16:creationId xmlns:a16="http://schemas.microsoft.com/office/drawing/2014/main" id="{BCECC713-88A3-5792-2844-F99626B168F2}"/>
                </a:ext>
              </a:extLst>
            </p:cNvPr>
            <p:cNvSpPr>
              <a:spLocks noChangeShapeType="1"/>
            </p:cNvSpPr>
            <p:nvPr/>
          </p:nvSpPr>
          <p:spPr bwMode="auto">
            <a:xfrm>
              <a:off x="223320" y="301101"/>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5" name="Line 8">
              <a:extLst>
                <a:ext uri="{FF2B5EF4-FFF2-40B4-BE49-F238E27FC236}">
                  <a16:creationId xmlns:a16="http://schemas.microsoft.com/office/drawing/2014/main" id="{7F52FA5C-21E1-EE3C-EF31-37E491B83205}"/>
                </a:ext>
              </a:extLst>
            </p:cNvPr>
            <p:cNvSpPr>
              <a:spLocks noChangeShapeType="1"/>
            </p:cNvSpPr>
            <p:nvPr/>
          </p:nvSpPr>
          <p:spPr bwMode="auto">
            <a:xfrm>
              <a:off x="223320" y="6607722"/>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grpSp>
      <p:pic>
        <p:nvPicPr>
          <p:cNvPr id="11" name="Picture 10">
            <a:extLst>
              <a:ext uri="{FF2B5EF4-FFF2-40B4-BE49-F238E27FC236}">
                <a16:creationId xmlns:a16="http://schemas.microsoft.com/office/drawing/2014/main" id="{ACB29468-4F2E-8B99-6E5A-FF24719671FB}"/>
              </a:ext>
            </a:extLst>
          </p:cNvPr>
          <p:cNvPicPr>
            <a:picLocks noChangeAspect="1"/>
          </p:cNvPicPr>
          <p:nvPr/>
        </p:nvPicPr>
        <p:blipFill>
          <a:blip r:embed="rId2"/>
          <a:stretch>
            <a:fillRect/>
          </a:stretch>
        </p:blipFill>
        <p:spPr>
          <a:xfrm>
            <a:off x="453247" y="3216989"/>
            <a:ext cx="3089452" cy="2479905"/>
          </a:xfrm>
          <a:prstGeom prst="rect">
            <a:avLst/>
          </a:prstGeom>
        </p:spPr>
      </p:pic>
      <p:sp>
        <p:nvSpPr>
          <p:cNvPr id="13" name="TextBox 12">
            <a:extLst>
              <a:ext uri="{FF2B5EF4-FFF2-40B4-BE49-F238E27FC236}">
                <a16:creationId xmlns:a16="http://schemas.microsoft.com/office/drawing/2014/main" id="{C661529F-69BC-8BDC-F2FF-5B22AD3A0F96}"/>
              </a:ext>
            </a:extLst>
          </p:cNvPr>
          <p:cNvSpPr txBox="1"/>
          <p:nvPr/>
        </p:nvSpPr>
        <p:spPr>
          <a:xfrm>
            <a:off x="1662701" y="403236"/>
            <a:ext cx="8866597" cy="2308324"/>
          </a:xfrm>
          <a:prstGeom prst="rect">
            <a:avLst/>
          </a:prstGeom>
          <a:noFill/>
        </p:spPr>
        <p:txBody>
          <a:bodyPr wrap="square">
            <a:spAutoFit/>
          </a:bodyPr>
          <a:lstStyle/>
          <a:p>
            <a:pPr algn="just"/>
            <a:r>
              <a:rPr lang="hr-HR" sz="1800" dirty="0" err="1">
                <a:effectLst/>
                <a:latin typeface="Arial" panose="020B0604020202020204" pitchFamily="34" charset="0"/>
                <a:ea typeface="Times New Roman" panose="02020603050405020304" pitchFamily="18" charset="0"/>
                <a:cs typeface="Arial" panose="020B0604020202020204" pitchFamily="34" charset="0"/>
              </a:rPr>
              <a:t>The</a:t>
            </a:r>
            <a:r>
              <a:rPr lang="hr-HR" sz="1800" dirty="0">
                <a:effectLst/>
                <a:latin typeface="Arial" panose="020B0604020202020204" pitchFamily="34" charset="0"/>
                <a:ea typeface="Times New Roman" panose="02020603050405020304" pitchFamily="18" charset="0"/>
                <a:cs typeface="Arial" panose="020B0604020202020204" pitchFamily="34" charset="0"/>
              </a:rPr>
              <a:t> </a:t>
            </a:r>
            <a:r>
              <a:rPr lang="hr-HR" sz="1800" dirty="0" err="1">
                <a:effectLst/>
                <a:latin typeface="Arial" panose="020B0604020202020204" pitchFamily="34" charset="0"/>
                <a:ea typeface="Times New Roman" panose="02020603050405020304" pitchFamily="18" charset="0"/>
                <a:cs typeface="Arial" panose="020B0604020202020204" pitchFamily="34" charset="0"/>
              </a:rPr>
              <a:t>aim</a:t>
            </a:r>
            <a:r>
              <a:rPr lang="hr-HR" sz="1800" dirty="0">
                <a:effectLst/>
                <a:latin typeface="Arial" panose="020B0604020202020204" pitchFamily="34" charset="0"/>
                <a:ea typeface="Times New Roman" panose="02020603050405020304" pitchFamily="18" charset="0"/>
                <a:cs typeface="Arial" panose="020B0604020202020204" pitchFamily="34" charset="0"/>
              </a:rPr>
              <a:t> </a:t>
            </a:r>
            <a:r>
              <a:rPr lang="hr-HR" sz="1800" dirty="0" err="1">
                <a:effectLst/>
                <a:latin typeface="Arial" panose="020B0604020202020204" pitchFamily="34" charset="0"/>
                <a:ea typeface="Times New Roman" panose="02020603050405020304" pitchFamily="18" charset="0"/>
                <a:cs typeface="Arial" panose="020B0604020202020204" pitchFamily="34" charset="0"/>
              </a:rPr>
              <a:t>of</a:t>
            </a:r>
            <a:r>
              <a:rPr lang="hr-HR" sz="1800" dirty="0">
                <a:effectLst/>
                <a:latin typeface="Arial" panose="020B0604020202020204" pitchFamily="34" charset="0"/>
                <a:ea typeface="Times New Roman" panose="02020603050405020304" pitchFamily="18" charset="0"/>
                <a:cs typeface="Arial" panose="020B0604020202020204" pitchFamily="34" charset="0"/>
              </a:rPr>
              <a:t> </a:t>
            </a:r>
            <a:r>
              <a:rPr lang="hr-HR" sz="1800" dirty="0" err="1">
                <a:effectLst/>
                <a:latin typeface="Arial" panose="020B0604020202020204" pitchFamily="34" charset="0"/>
                <a:ea typeface="Times New Roman" panose="02020603050405020304" pitchFamily="18" charset="0"/>
                <a:cs typeface="Arial" panose="020B0604020202020204" pitchFamily="34" charset="0"/>
              </a:rPr>
              <a:t>this</a:t>
            </a:r>
            <a:r>
              <a:rPr lang="hr-HR" sz="1800" dirty="0">
                <a:effectLst/>
                <a:latin typeface="Arial" panose="020B0604020202020204" pitchFamily="34" charset="0"/>
                <a:ea typeface="Times New Roman" panose="02020603050405020304" pitchFamily="18" charset="0"/>
                <a:cs typeface="Arial" panose="020B0604020202020204" pitchFamily="34" charset="0"/>
              </a:rPr>
              <a:t> </a:t>
            </a:r>
            <a:r>
              <a:rPr lang="en-GB" sz="1800" dirty="0">
                <a:effectLst/>
                <a:latin typeface="Arial" panose="020B0604020202020204" pitchFamily="34" charset="0"/>
                <a:ea typeface="Times New Roman" panose="02020603050405020304" pitchFamily="18" charset="0"/>
                <a:cs typeface="Arial" panose="020B0604020202020204" pitchFamily="34" charset="0"/>
              </a:rPr>
              <a:t>project </a:t>
            </a:r>
            <a:r>
              <a:rPr lang="hr-HR" sz="1800" dirty="0" err="1">
                <a:effectLst/>
                <a:latin typeface="Arial" panose="020B0604020202020204" pitchFamily="34" charset="0"/>
                <a:ea typeface="Times New Roman" panose="02020603050405020304" pitchFamily="18" charset="0"/>
                <a:cs typeface="Arial" panose="020B0604020202020204" pitchFamily="34" charset="0"/>
              </a:rPr>
              <a:t>is</a:t>
            </a:r>
            <a:r>
              <a:rPr lang="hr-HR" sz="1800" dirty="0">
                <a:effectLst/>
                <a:latin typeface="Arial" panose="020B0604020202020204" pitchFamily="34" charset="0"/>
                <a:ea typeface="Times New Roman" panose="02020603050405020304" pitchFamily="18" charset="0"/>
                <a:cs typeface="Arial" panose="020B0604020202020204" pitchFamily="34" charset="0"/>
              </a:rPr>
              <a:t> to</a:t>
            </a:r>
            <a:r>
              <a:rPr lang="en-GB" sz="1800" dirty="0">
                <a:effectLst/>
                <a:latin typeface="Arial" panose="020B0604020202020204" pitchFamily="34" charset="0"/>
                <a:ea typeface="Times New Roman" panose="02020603050405020304" pitchFamily="18" charset="0"/>
                <a:cs typeface="Arial" panose="020B0604020202020204" pitchFamily="34" charset="0"/>
              </a:rPr>
              <a:t> develop a proof-of-the-concept multispectral system, inspired by, evolutionary optimized, nano- and micro-structures of insect wings. Compared to existing systems, which are restricted to narrow spectral bands, the proposed system will cover ultraviolet (UV), visible and infrared (IR) radiation. Micron-sized particles with internal nanostructures, similar to butterfly wing scales, will be used as sensing elements. Radiation-induced perturbations will be amplified by the interaction with the surrounding gas and detected by sensitive holographic techniques. </a:t>
            </a:r>
            <a:endParaRPr lang="en-US" dirty="0">
              <a:solidFill>
                <a:schemeClr val="accent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00B25C52-E427-765E-0AA1-3849D06A3F0F}"/>
              </a:ext>
            </a:extLst>
          </p:cNvPr>
          <p:cNvPicPr>
            <a:picLocks noChangeAspect="1"/>
          </p:cNvPicPr>
          <p:nvPr/>
        </p:nvPicPr>
        <p:blipFill>
          <a:blip r:embed="rId3"/>
          <a:stretch>
            <a:fillRect/>
          </a:stretch>
        </p:blipFill>
        <p:spPr>
          <a:xfrm>
            <a:off x="4146926" y="3187698"/>
            <a:ext cx="2636751" cy="2538486"/>
          </a:xfrm>
          <a:prstGeom prst="rect">
            <a:avLst/>
          </a:prstGeom>
        </p:spPr>
      </p:pic>
      <p:pic>
        <p:nvPicPr>
          <p:cNvPr id="15" name="Picture 14">
            <a:extLst>
              <a:ext uri="{FF2B5EF4-FFF2-40B4-BE49-F238E27FC236}">
                <a16:creationId xmlns:a16="http://schemas.microsoft.com/office/drawing/2014/main" id="{CA78DFE6-CD31-B4D8-F236-8893425E66E8}"/>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7011896" y="3085373"/>
            <a:ext cx="5009724" cy="2708335"/>
          </a:xfrm>
          <a:prstGeom prst="rect">
            <a:avLst/>
          </a:prstGeom>
          <a:noFill/>
        </p:spPr>
      </p:pic>
    </p:spTree>
    <p:extLst>
      <p:ext uri="{BB962C8B-B14F-4D97-AF65-F5344CB8AC3E}">
        <p14:creationId xmlns:p14="http://schemas.microsoft.com/office/powerpoint/2010/main" val="110940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67D658-D34E-5540-DF33-92BA97565405}"/>
              </a:ext>
            </a:extLst>
          </p:cNvPr>
          <p:cNvSpPr txBox="1"/>
          <p:nvPr/>
        </p:nvSpPr>
        <p:spPr>
          <a:xfrm>
            <a:off x="3993160" y="457153"/>
            <a:ext cx="6094602" cy="646331"/>
          </a:xfrm>
          <a:prstGeom prst="rect">
            <a:avLst/>
          </a:prstGeom>
          <a:noFill/>
        </p:spPr>
        <p:txBody>
          <a:bodyPr wrap="square">
            <a:spAutoFit/>
          </a:bodyPr>
          <a:lstStyle/>
          <a:p>
            <a:pPr algn="l"/>
            <a:r>
              <a:rPr lang="en-US" sz="1800" b="0" i="0" u="none" strike="noStrike" baseline="0" dirty="0">
                <a:latin typeface="Toronto"/>
              </a:rPr>
              <a:t>Infrared (IR) technology is a crucial technology for various</a:t>
            </a:r>
          </a:p>
          <a:p>
            <a:pPr algn="l"/>
            <a:r>
              <a:rPr lang="en-US" sz="1800" b="0" i="0" u="none" strike="noStrike" baseline="0" dirty="0">
                <a:latin typeface="Toronto"/>
              </a:rPr>
              <a:t>safety, surveillance and vision enhancement applications</a:t>
            </a:r>
            <a:endParaRPr lang="en-US" dirty="0"/>
          </a:p>
        </p:txBody>
      </p:sp>
      <p:sp>
        <p:nvSpPr>
          <p:cNvPr id="6" name="TextBox 5">
            <a:extLst>
              <a:ext uri="{FF2B5EF4-FFF2-40B4-BE49-F238E27FC236}">
                <a16:creationId xmlns:a16="http://schemas.microsoft.com/office/drawing/2014/main" id="{3CD8D976-148C-AABF-2E98-86CA607CCF58}"/>
              </a:ext>
            </a:extLst>
          </p:cNvPr>
          <p:cNvSpPr txBox="1"/>
          <p:nvPr/>
        </p:nvSpPr>
        <p:spPr>
          <a:xfrm>
            <a:off x="496181" y="475482"/>
            <a:ext cx="2741969" cy="369332"/>
          </a:xfrm>
          <a:prstGeom prst="rect">
            <a:avLst/>
          </a:prstGeom>
          <a:noFill/>
        </p:spPr>
        <p:txBody>
          <a:bodyPr wrap="none" rtlCol="0">
            <a:spAutoFit/>
          </a:bodyPr>
          <a:lstStyle/>
          <a:p>
            <a:r>
              <a:rPr lang="en-US" dirty="0"/>
              <a:t>Thermomechanical sensors</a:t>
            </a:r>
          </a:p>
        </p:txBody>
      </p:sp>
      <p:pic>
        <p:nvPicPr>
          <p:cNvPr id="7" name="Picture 6">
            <a:extLst>
              <a:ext uri="{FF2B5EF4-FFF2-40B4-BE49-F238E27FC236}">
                <a16:creationId xmlns:a16="http://schemas.microsoft.com/office/drawing/2014/main" id="{4F729B88-4861-BF6B-7134-A6C74BD96A4C}"/>
              </a:ext>
            </a:extLst>
          </p:cNvPr>
          <p:cNvPicPr/>
          <p:nvPr/>
        </p:nvPicPr>
        <p:blipFill>
          <a:blip r:embed="rId2" cstate="print"/>
          <a:srcRect/>
          <a:stretch>
            <a:fillRect/>
          </a:stretch>
        </p:blipFill>
        <p:spPr bwMode="auto">
          <a:xfrm>
            <a:off x="2787396" y="2857955"/>
            <a:ext cx="3067049" cy="2275508"/>
          </a:xfrm>
          <a:prstGeom prst="rect">
            <a:avLst/>
          </a:prstGeom>
          <a:noFill/>
        </p:spPr>
      </p:pic>
      <p:cxnSp>
        <p:nvCxnSpPr>
          <p:cNvPr id="9" name="Straight Arrow Connector 8">
            <a:extLst>
              <a:ext uri="{FF2B5EF4-FFF2-40B4-BE49-F238E27FC236}">
                <a16:creationId xmlns:a16="http://schemas.microsoft.com/office/drawing/2014/main" id="{F0C45B29-E007-DFD4-351A-3385A00F647C}"/>
              </a:ext>
            </a:extLst>
          </p:cNvPr>
          <p:cNvCxnSpPr>
            <a:cxnSpLocks/>
          </p:cNvCxnSpPr>
          <p:nvPr/>
        </p:nvCxnSpPr>
        <p:spPr>
          <a:xfrm flipV="1">
            <a:off x="4437776" y="4974672"/>
            <a:ext cx="0" cy="1317071"/>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1" name="TextBox 10">
            <a:extLst>
              <a:ext uri="{FF2B5EF4-FFF2-40B4-BE49-F238E27FC236}">
                <a16:creationId xmlns:a16="http://schemas.microsoft.com/office/drawing/2014/main" id="{8AA0484C-1C40-C9D5-9EB3-F20B57DFD69F}"/>
              </a:ext>
            </a:extLst>
          </p:cNvPr>
          <p:cNvSpPr txBox="1"/>
          <p:nvPr/>
        </p:nvSpPr>
        <p:spPr>
          <a:xfrm>
            <a:off x="6337557" y="3116939"/>
            <a:ext cx="4889305" cy="1477328"/>
          </a:xfrm>
          <a:prstGeom prst="rect">
            <a:avLst/>
          </a:prstGeom>
          <a:noFill/>
        </p:spPr>
        <p:txBody>
          <a:bodyPr wrap="square" rtlCol="0">
            <a:spAutoFit/>
          </a:bodyPr>
          <a:lstStyle/>
          <a:p>
            <a:pPr algn="just"/>
            <a:r>
              <a:rPr lang="en-US" sz="1800" b="0" i="0" u="none" strike="noStrike" baseline="0" dirty="0">
                <a:latin typeface="Toronto"/>
              </a:rPr>
              <a:t>A schematic working principle of a micro thermomechanical IR sensor: The FPA exhibits deflection upon temperature rise due to absorbed IR radiation. This deflection changes reflection of the readout beam reflection.</a:t>
            </a:r>
            <a:endParaRPr lang="en-US" b="1" dirty="0">
              <a:solidFill>
                <a:srgbClr val="FF0000"/>
              </a:solidFill>
            </a:endParaRPr>
          </a:p>
        </p:txBody>
      </p:sp>
      <p:cxnSp>
        <p:nvCxnSpPr>
          <p:cNvPr id="12" name="Straight Arrow Connector 11">
            <a:extLst>
              <a:ext uri="{FF2B5EF4-FFF2-40B4-BE49-F238E27FC236}">
                <a16:creationId xmlns:a16="http://schemas.microsoft.com/office/drawing/2014/main" id="{B950339E-3B61-2DF0-CB87-6FE9EC4817B7}"/>
              </a:ext>
            </a:extLst>
          </p:cNvPr>
          <p:cNvCxnSpPr>
            <a:cxnSpLocks/>
          </p:cNvCxnSpPr>
          <p:nvPr/>
        </p:nvCxnSpPr>
        <p:spPr>
          <a:xfrm>
            <a:off x="3238150" y="1699675"/>
            <a:ext cx="1082770" cy="2209595"/>
          </a:xfrm>
          <a:prstGeom prst="straightConnector1">
            <a:avLst/>
          </a:prstGeom>
          <a:ln w="76200">
            <a:solidFill>
              <a:srgbClr val="00B0F0"/>
            </a:solidFill>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119594AB-6933-94FB-B5C9-2885BDC1530D}"/>
              </a:ext>
            </a:extLst>
          </p:cNvPr>
          <p:cNvCxnSpPr>
            <a:cxnSpLocks/>
          </p:cNvCxnSpPr>
          <p:nvPr/>
        </p:nvCxnSpPr>
        <p:spPr>
          <a:xfrm flipV="1">
            <a:off x="4437776" y="1699675"/>
            <a:ext cx="830510" cy="2209595"/>
          </a:xfrm>
          <a:prstGeom prst="straightConnector1">
            <a:avLst/>
          </a:prstGeom>
          <a:ln w="76200">
            <a:solidFill>
              <a:srgbClr val="00B0F0"/>
            </a:solidFill>
            <a:tailEnd type="triangle"/>
          </a:ln>
        </p:spPr>
        <p:style>
          <a:lnRef idx="3">
            <a:schemeClr val="accent2"/>
          </a:lnRef>
          <a:fillRef idx="0">
            <a:schemeClr val="accent2"/>
          </a:fillRef>
          <a:effectRef idx="2">
            <a:schemeClr val="accent2"/>
          </a:effectRef>
          <a:fontRef idx="minor">
            <a:schemeClr val="tx1"/>
          </a:fontRef>
        </p:style>
      </p:cxnSp>
      <p:sp>
        <p:nvSpPr>
          <p:cNvPr id="22" name="TextBox 21">
            <a:extLst>
              <a:ext uri="{FF2B5EF4-FFF2-40B4-BE49-F238E27FC236}">
                <a16:creationId xmlns:a16="http://schemas.microsoft.com/office/drawing/2014/main" id="{4A597429-601B-283A-099D-6CB285E8E669}"/>
              </a:ext>
            </a:extLst>
          </p:cNvPr>
          <p:cNvSpPr txBox="1"/>
          <p:nvPr/>
        </p:nvSpPr>
        <p:spPr>
          <a:xfrm>
            <a:off x="850929" y="2330634"/>
            <a:ext cx="2270365" cy="369332"/>
          </a:xfrm>
          <a:prstGeom prst="rect">
            <a:avLst/>
          </a:prstGeom>
          <a:noFill/>
        </p:spPr>
        <p:txBody>
          <a:bodyPr wrap="square" rtlCol="0">
            <a:spAutoFit/>
          </a:bodyPr>
          <a:lstStyle/>
          <a:p>
            <a:r>
              <a:rPr lang="en-US" b="1" dirty="0">
                <a:solidFill>
                  <a:srgbClr val="00B0F0"/>
                </a:solidFill>
              </a:rPr>
              <a:t>Visual readout beams</a:t>
            </a:r>
          </a:p>
        </p:txBody>
      </p:sp>
      <p:sp>
        <p:nvSpPr>
          <p:cNvPr id="23" name="TextBox 22">
            <a:extLst>
              <a:ext uri="{FF2B5EF4-FFF2-40B4-BE49-F238E27FC236}">
                <a16:creationId xmlns:a16="http://schemas.microsoft.com/office/drawing/2014/main" id="{AFD57BD0-0133-5100-F86A-FFB550A83BF7}"/>
              </a:ext>
            </a:extLst>
          </p:cNvPr>
          <p:cNvSpPr txBox="1"/>
          <p:nvPr/>
        </p:nvSpPr>
        <p:spPr>
          <a:xfrm>
            <a:off x="0" y="3420611"/>
            <a:ext cx="3694794" cy="369332"/>
          </a:xfrm>
          <a:prstGeom prst="rect">
            <a:avLst/>
          </a:prstGeom>
          <a:noFill/>
        </p:spPr>
        <p:txBody>
          <a:bodyPr wrap="none" rtlCol="0">
            <a:spAutoFit/>
          </a:bodyPr>
          <a:lstStyle/>
          <a:p>
            <a:r>
              <a:rPr lang="en-US" b="1" dirty="0"/>
              <a:t>Multipixel focal point array (MP FPA)</a:t>
            </a:r>
          </a:p>
        </p:txBody>
      </p:sp>
      <p:grpSp>
        <p:nvGrpSpPr>
          <p:cNvPr id="24" name="Group 23">
            <a:extLst>
              <a:ext uri="{FF2B5EF4-FFF2-40B4-BE49-F238E27FC236}">
                <a16:creationId xmlns:a16="http://schemas.microsoft.com/office/drawing/2014/main" id="{53D4133F-6703-74E4-EFE0-F4EFA75E3986}"/>
              </a:ext>
            </a:extLst>
          </p:cNvPr>
          <p:cNvGrpSpPr/>
          <p:nvPr/>
        </p:nvGrpSpPr>
        <p:grpSpPr>
          <a:xfrm>
            <a:off x="223320" y="301101"/>
            <a:ext cx="11798300" cy="6306621"/>
            <a:chOff x="223320" y="301101"/>
            <a:chExt cx="11798300" cy="6306621"/>
          </a:xfrm>
        </p:grpSpPr>
        <p:sp>
          <p:nvSpPr>
            <p:cNvPr id="25" name="Line 8">
              <a:extLst>
                <a:ext uri="{FF2B5EF4-FFF2-40B4-BE49-F238E27FC236}">
                  <a16:creationId xmlns:a16="http://schemas.microsoft.com/office/drawing/2014/main" id="{C1C5321A-42B7-1E57-AFE5-992E46FAD6B4}"/>
                </a:ext>
              </a:extLst>
            </p:cNvPr>
            <p:cNvSpPr>
              <a:spLocks noChangeShapeType="1"/>
            </p:cNvSpPr>
            <p:nvPr/>
          </p:nvSpPr>
          <p:spPr bwMode="auto">
            <a:xfrm>
              <a:off x="223320" y="301101"/>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26" name="Line 8">
              <a:extLst>
                <a:ext uri="{FF2B5EF4-FFF2-40B4-BE49-F238E27FC236}">
                  <a16:creationId xmlns:a16="http://schemas.microsoft.com/office/drawing/2014/main" id="{11412666-E9CF-4499-1FCA-31FCCB525DAC}"/>
                </a:ext>
              </a:extLst>
            </p:cNvPr>
            <p:cNvSpPr>
              <a:spLocks noChangeShapeType="1"/>
            </p:cNvSpPr>
            <p:nvPr/>
          </p:nvSpPr>
          <p:spPr bwMode="auto">
            <a:xfrm>
              <a:off x="223320" y="6607722"/>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grpSp>
    </p:spTree>
    <p:extLst>
      <p:ext uri="{BB962C8B-B14F-4D97-AF65-F5344CB8AC3E}">
        <p14:creationId xmlns:p14="http://schemas.microsoft.com/office/powerpoint/2010/main" val="1980471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48EA14-6B23-027B-2CC5-F7B0933A06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08069" y="3060139"/>
            <a:ext cx="4028872" cy="2490323"/>
          </a:xfrm>
          <a:prstGeom prst="rect">
            <a:avLst/>
          </a:prstGeom>
        </p:spPr>
      </p:pic>
      <p:pic>
        <p:nvPicPr>
          <p:cNvPr id="7" name="Picture 6">
            <a:extLst>
              <a:ext uri="{FF2B5EF4-FFF2-40B4-BE49-F238E27FC236}">
                <a16:creationId xmlns:a16="http://schemas.microsoft.com/office/drawing/2014/main" id="{C8E4B378-2948-F2E8-DBCB-3B38F8A5F8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946" y="3584499"/>
            <a:ext cx="3221885" cy="2663217"/>
          </a:xfrm>
          <a:prstGeom prst="rect">
            <a:avLst/>
          </a:prstGeom>
        </p:spPr>
      </p:pic>
      <p:pic>
        <p:nvPicPr>
          <p:cNvPr id="9" name="Picture 8">
            <a:extLst>
              <a:ext uri="{FF2B5EF4-FFF2-40B4-BE49-F238E27FC236}">
                <a16:creationId xmlns:a16="http://schemas.microsoft.com/office/drawing/2014/main" id="{272107A5-C51F-B6F4-1F1A-1092E5A13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0455" y="349913"/>
            <a:ext cx="5752136" cy="2023605"/>
          </a:xfrm>
          <a:prstGeom prst="rect">
            <a:avLst/>
          </a:prstGeom>
        </p:spPr>
      </p:pic>
      <p:sp>
        <p:nvSpPr>
          <p:cNvPr id="11" name="TextBox 10">
            <a:extLst>
              <a:ext uri="{FF2B5EF4-FFF2-40B4-BE49-F238E27FC236}">
                <a16:creationId xmlns:a16="http://schemas.microsoft.com/office/drawing/2014/main" id="{977607F9-2042-3274-A70E-5CC7620EC834}"/>
              </a:ext>
            </a:extLst>
          </p:cNvPr>
          <p:cNvSpPr txBox="1"/>
          <p:nvPr/>
        </p:nvSpPr>
        <p:spPr>
          <a:xfrm>
            <a:off x="5904689" y="5601385"/>
            <a:ext cx="6094378" cy="646331"/>
          </a:xfrm>
          <a:prstGeom prst="rect">
            <a:avLst/>
          </a:prstGeom>
          <a:noFill/>
        </p:spPr>
        <p:txBody>
          <a:bodyPr wrap="square">
            <a:spAutoFit/>
          </a:bodyPr>
          <a:lstStyle/>
          <a:p>
            <a:pPr algn="l"/>
            <a:r>
              <a:rPr lang="en-US" sz="1800" b="0" i="0" u="none" strike="noStrike" baseline="0" dirty="0">
                <a:latin typeface="AdvOT635f2c37"/>
              </a:rPr>
              <a:t>Successive infrared images of a filament captured at 200 fps</a:t>
            </a:r>
          </a:p>
          <a:p>
            <a:pPr algn="l"/>
            <a:r>
              <a:rPr lang="en-US" sz="1800" b="0" i="0" u="none" strike="noStrike" baseline="0" dirty="0">
                <a:latin typeface="AdvOT635f2c37"/>
              </a:rPr>
              <a:t>during its (a) lighting and (b) fusion cycle.</a:t>
            </a:r>
            <a:endParaRPr lang="en-US" dirty="0"/>
          </a:p>
        </p:txBody>
      </p:sp>
      <p:grpSp>
        <p:nvGrpSpPr>
          <p:cNvPr id="12" name="Group 11">
            <a:extLst>
              <a:ext uri="{FF2B5EF4-FFF2-40B4-BE49-F238E27FC236}">
                <a16:creationId xmlns:a16="http://schemas.microsoft.com/office/drawing/2014/main" id="{EADFF540-58D1-483D-0097-B8046EE3E084}"/>
              </a:ext>
            </a:extLst>
          </p:cNvPr>
          <p:cNvGrpSpPr/>
          <p:nvPr/>
        </p:nvGrpSpPr>
        <p:grpSpPr>
          <a:xfrm>
            <a:off x="223320" y="301101"/>
            <a:ext cx="11798300" cy="6306621"/>
            <a:chOff x="223320" y="301101"/>
            <a:chExt cx="11798300" cy="6306621"/>
          </a:xfrm>
        </p:grpSpPr>
        <p:sp>
          <p:nvSpPr>
            <p:cNvPr id="13" name="Line 8">
              <a:extLst>
                <a:ext uri="{FF2B5EF4-FFF2-40B4-BE49-F238E27FC236}">
                  <a16:creationId xmlns:a16="http://schemas.microsoft.com/office/drawing/2014/main" id="{B54F3DCA-3F5E-5112-4AF7-FA4EE1B9C8FC}"/>
                </a:ext>
              </a:extLst>
            </p:cNvPr>
            <p:cNvSpPr>
              <a:spLocks noChangeShapeType="1"/>
            </p:cNvSpPr>
            <p:nvPr/>
          </p:nvSpPr>
          <p:spPr bwMode="auto">
            <a:xfrm>
              <a:off x="223320" y="301101"/>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14" name="Line 8">
              <a:extLst>
                <a:ext uri="{FF2B5EF4-FFF2-40B4-BE49-F238E27FC236}">
                  <a16:creationId xmlns:a16="http://schemas.microsoft.com/office/drawing/2014/main" id="{4200A944-90FC-BF6F-85F1-FC594335691B}"/>
                </a:ext>
              </a:extLst>
            </p:cNvPr>
            <p:cNvSpPr>
              <a:spLocks noChangeShapeType="1"/>
            </p:cNvSpPr>
            <p:nvPr/>
          </p:nvSpPr>
          <p:spPr bwMode="auto">
            <a:xfrm>
              <a:off x="223320" y="6607722"/>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grpSp>
      <p:sp>
        <p:nvSpPr>
          <p:cNvPr id="16" name="TextBox 15">
            <a:extLst>
              <a:ext uri="{FF2B5EF4-FFF2-40B4-BE49-F238E27FC236}">
                <a16:creationId xmlns:a16="http://schemas.microsoft.com/office/drawing/2014/main" id="{10ABD3AE-FE7A-7F27-14A2-49626E2E0563}"/>
              </a:ext>
            </a:extLst>
          </p:cNvPr>
          <p:cNvSpPr txBox="1"/>
          <p:nvPr/>
        </p:nvSpPr>
        <p:spPr>
          <a:xfrm>
            <a:off x="453429" y="472651"/>
            <a:ext cx="4004622" cy="369332"/>
          </a:xfrm>
          <a:prstGeom prst="rect">
            <a:avLst/>
          </a:prstGeom>
          <a:noFill/>
        </p:spPr>
        <p:txBody>
          <a:bodyPr wrap="none" rtlCol="0">
            <a:spAutoFit/>
          </a:bodyPr>
          <a:lstStyle/>
          <a:p>
            <a:r>
              <a:rPr lang="en-US" b="1" dirty="0"/>
              <a:t>One example of optomechanical device:</a:t>
            </a:r>
          </a:p>
        </p:txBody>
      </p:sp>
      <p:pic>
        <p:nvPicPr>
          <p:cNvPr id="3" name="Picture 2">
            <a:extLst>
              <a:ext uri="{FF2B5EF4-FFF2-40B4-BE49-F238E27FC236}">
                <a16:creationId xmlns:a16="http://schemas.microsoft.com/office/drawing/2014/main" id="{A6A31E93-8BE3-5A9F-BE71-FBDA543AE18C}"/>
              </a:ext>
            </a:extLst>
          </p:cNvPr>
          <p:cNvPicPr>
            <a:picLocks noChangeAspect="1"/>
          </p:cNvPicPr>
          <p:nvPr/>
        </p:nvPicPr>
        <p:blipFill>
          <a:blip r:embed="rId5"/>
          <a:stretch>
            <a:fillRect/>
          </a:stretch>
        </p:blipFill>
        <p:spPr>
          <a:xfrm>
            <a:off x="552050" y="1013532"/>
            <a:ext cx="4454287" cy="2259965"/>
          </a:xfrm>
          <a:prstGeom prst="rect">
            <a:avLst/>
          </a:prstGeom>
        </p:spPr>
      </p:pic>
    </p:spTree>
    <p:extLst>
      <p:ext uri="{BB962C8B-B14F-4D97-AF65-F5344CB8AC3E}">
        <p14:creationId xmlns:p14="http://schemas.microsoft.com/office/powerpoint/2010/main" val="2318524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abric&#10;&#10;Description automatically generated">
            <a:extLst>
              <a:ext uri="{FF2B5EF4-FFF2-40B4-BE49-F238E27FC236}">
                <a16:creationId xmlns:a16="http://schemas.microsoft.com/office/drawing/2014/main" id="{AAE9CB2E-B413-6401-4F23-F648A48FD1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3320" y="447324"/>
            <a:ext cx="2691330" cy="2153064"/>
          </a:xfrm>
          <a:prstGeom prst="rect">
            <a:avLst/>
          </a:prstGeom>
        </p:spPr>
      </p:pic>
      <p:sp>
        <p:nvSpPr>
          <p:cNvPr id="7" name="TextBox 6">
            <a:extLst>
              <a:ext uri="{FF2B5EF4-FFF2-40B4-BE49-F238E27FC236}">
                <a16:creationId xmlns:a16="http://schemas.microsoft.com/office/drawing/2014/main" id="{4FD93F1E-4813-D7C0-816F-A07707071BDA}"/>
              </a:ext>
            </a:extLst>
          </p:cNvPr>
          <p:cNvSpPr txBox="1"/>
          <p:nvPr/>
        </p:nvSpPr>
        <p:spPr>
          <a:xfrm>
            <a:off x="223320" y="5972123"/>
            <a:ext cx="8961846" cy="276999"/>
          </a:xfrm>
          <a:prstGeom prst="rect">
            <a:avLst/>
          </a:prstGeom>
          <a:noFill/>
        </p:spPr>
        <p:txBody>
          <a:bodyPr wrap="square">
            <a:spAutoFit/>
          </a:bodyPr>
          <a:lstStyle/>
          <a:p>
            <a:r>
              <a:rPr lang="en-US" sz="1200" dirty="0">
                <a:effectLst/>
                <a:latin typeface="Arial" panose="020B0604020202020204" pitchFamily="34" charset="0"/>
                <a:ea typeface="Times New Roman" panose="02020603050405020304" pitchFamily="18" charset="0"/>
                <a:cs typeface="Arial" panose="020B0604020202020204" pitchFamily="34" charset="0"/>
              </a:rPr>
              <a:t>D. </a:t>
            </a:r>
            <a:r>
              <a:rPr lang="en-US" sz="1200" dirty="0" err="1">
                <a:effectLst/>
                <a:latin typeface="Arial" panose="020B0604020202020204" pitchFamily="34" charset="0"/>
                <a:ea typeface="Times New Roman" panose="02020603050405020304" pitchFamily="18" charset="0"/>
                <a:cs typeface="Arial" panose="020B0604020202020204" pitchFamily="34" charset="0"/>
              </a:rPr>
              <a:t>Grujić</a:t>
            </a:r>
            <a:r>
              <a:rPr lang="en-US" sz="1200" dirty="0">
                <a:effectLst/>
                <a:latin typeface="Arial" panose="020B0604020202020204" pitchFamily="34" charset="0"/>
                <a:ea typeface="Times New Roman" panose="02020603050405020304" pitchFamily="18" charset="0"/>
                <a:cs typeface="Arial" panose="020B0604020202020204" pitchFamily="34" charset="0"/>
              </a:rPr>
              <a:t>, D. </a:t>
            </a:r>
            <a:r>
              <a:rPr lang="en-US" sz="1200" dirty="0" err="1">
                <a:effectLst/>
                <a:latin typeface="Arial" panose="020B0604020202020204" pitchFamily="34" charset="0"/>
                <a:ea typeface="Times New Roman" panose="02020603050405020304" pitchFamily="18" charset="0"/>
                <a:cs typeface="Arial" panose="020B0604020202020204" pitchFamily="34" charset="0"/>
              </a:rPr>
              <a:t>Vasiljević</a:t>
            </a:r>
            <a:r>
              <a:rPr lang="en-US" sz="1200" dirty="0">
                <a:effectLst/>
                <a:latin typeface="Arial" panose="020B0604020202020204" pitchFamily="34" charset="0"/>
                <a:ea typeface="Times New Roman" panose="02020603050405020304" pitchFamily="18" charset="0"/>
                <a:cs typeface="Arial" panose="020B0604020202020204" pitchFamily="34" charset="0"/>
              </a:rPr>
              <a:t>, D. </a:t>
            </a:r>
            <a:r>
              <a:rPr lang="en-US" sz="1200" dirty="0" err="1">
                <a:effectLst/>
                <a:latin typeface="Arial" panose="020B0604020202020204" pitchFamily="34" charset="0"/>
                <a:ea typeface="Times New Roman" panose="02020603050405020304" pitchFamily="18" charset="0"/>
                <a:cs typeface="Arial" panose="020B0604020202020204" pitchFamily="34" charset="0"/>
              </a:rPr>
              <a:t>Pantelić</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Lj</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Tomić</a:t>
            </a:r>
            <a:r>
              <a:rPr lang="en-US" sz="1200" dirty="0">
                <a:effectLst/>
                <a:latin typeface="Arial" panose="020B0604020202020204" pitchFamily="34" charset="0"/>
                <a:ea typeface="Times New Roman" panose="02020603050405020304" pitchFamily="18" charset="0"/>
                <a:cs typeface="Arial" panose="020B0604020202020204" pitchFamily="34" charset="0"/>
              </a:rPr>
              <a:t>, B. </a:t>
            </a:r>
            <a:r>
              <a:rPr lang="en-US" sz="1200" dirty="0" err="1">
                <a:effectLst/>
                <a:latin typeface="Arial" panose="020B0604020202020204" pitchFamily="34" charset="0"/>
                <a:ea typeface="Times New Roman" panose="02020603050405020304" pitchFamily="18" charset="0"/>
                <a:cs typeface="Arial" panose="020B0604020202020204" pitchFamily="34" charset="0"/>
              </a:rPr>
              <a:t>Jelenković</a:t>
            </a:r>
            <a:r>
              <a:rPr lang="en-US" sz="1200" dirty="0">
                <a:effectLst/>
                <a:latin typeface="Arial" panose="020B0604020202020204" pitchFamily="34" charset="0"/>
                <a:ea typeface="Times New Roman" panose="02020603050405020304" pitchFamily="18" charset="0"/>
                <a:cs typeface="Arial" panose="020B0604020202020204" pitchFamily="34" charset="0"/>
              </a:rPr>
              <a:t>, "Infrared camera on a butterfly wing" Opt. Express </a:t>
            </a:r>
            <a:r>
              <a:rPr lang="en-US" sz="1200" b="1" dirty="0">
                <a:effectLst/>
                <a:latin typeface="Arial" panose="020B0604020202020204" pitchFamily="34" charset="0"/>
                <a:ea typeface="Times New Roman" panose="02020603050405020304" pitchFamily="18" charset="0"/>
                <a:cs typeface="Arial" panose="020B0604020202020204" pitchFamily="34" charset="0"/>
              </a:rPr>
              <a:t>26 </a:t>
            </a:r>
            <a:r>
              <a:rPr lang="en-US" sz="1200" dirty="0">
                <a:effectLst/>
                <a:latin typeface="Arial" panose="020B0604020202020204" pitchFamily="34" charset="0"/>
                <a:ea typeface="Times New Roman" panose="02020603050405020304" pitchFamily="18" charset="0"/>
                <a:cs typeface="Arial" panose="020B0604020202020204" pitchFamily="34" charset="0"/>
              </a:rPr>
              <a:t>1443 - 14158</a:t>
            </a:r>
            <a:endParaRPr lang="en-US" sz="1200" dirty="0">
              <a:latin typeface="Arial" panose="020B0604020202020204" pitchFamily="34" charset="0"/>
              <a:cs typeface="Arial" panose="020B0604020202020204" pitchFamily="34" charset="0"/>
            </a:endParaRPr>
          </a:p>
        </p:txBody>
      </p:sp>
      <p:pic>
        <p:nvPicPr>
          <p:cNvPr id="9" name="Picture 8" descr="Diagram&#10;&#10;Description automatically generated">
            <a:extLst>
              <a:ext uri="{FF2B5EF4-FFF2-40B4-BE49-F238E27FC236}">
                <a16:creationId xmlns:a16="http://schemas.microsoft.com/office/drawing/2014/main" id="{5ECA50FC-3AE6-0FC8-6C78-6EAC2779A6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6971" y="1949057"/>
            <a:ext cx="3820089" cy="2681354"/>
          </a:xfrm>
          <a:prstGeom prst="rect">
            <a:avLst/>
          </a:prstGeom>
        </p:spPr>
      </p:pic>
      <p:grpSp>
        <p:nvGrpSpPr>
          <p:cNvPr id="10" name="Group 9">
            <a:extLst>
              <a:ext uri="{FF2B5EF4-FFF2-40B4-BE49-F238E27FC236}">
                <a16:creationId xmlns:a16="http://schemas.microsoft.com/office/drawing/2014/main" id="{43611EEC-3C47-3A82-2B3F-7B86E5004822}"/>
              </a:ext>
            </a:extLst>
          </p:cNvPr>
          <p:cNvGrpSpPr/>
          <p:nvPr/>
        </p:nvGrpSpPr>
        <p:grpSpPr>
          <a:xfrm>
            <a:off x="223320" y="301101"/>
            <a:ext cx="11798300" cy="6306621"/>
            <a:chOff x="223320" y="301101"/>
            <a:chExt cx="11798300" cy="6306621"/>
          </a:xfrm>
        </p:grpSpPr>
        <p:sp>
          <p:nvSpPr>
            <p:cNvPr id="11" name="Line 8">
              <a:extLst>
                <a:ext uri="{FF2B5EF4-FFF2-40B4-BE49-F238E27FC236}">
                  <a16:creationId xmlns:a16="http://schemas.microsoft.com/office/drawing/2014/main" id="{F2B59297-B763-D761-EDB1-2B737BFA8565}"/>
                </a:ext>
              </a:extLst>
            </p:cNvPr>
            <p:cNvSpPr>
              <a:spLocks noChangeShapeType="1"/>
            </p:cNvSpPr>
            <p:nvPr/>
          </p:nvSpPr>
          <p:spPr bwMode="auto">
            <a:xfrm>
              <a:off x="223320" y="301101"/>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12" name="Line 8">
              <a:extLst>
                <a:ext uri="{FF2B5EF4-FFF2-40B4-BE49-F238E27FC236}">
                  <a16:creationId xmlns:a16="http://schemas.microsoft.com/office/drawing/2014/main" id="{23C78918-6DDE-ADD6-11E9-DB6DEE8C79DB}"/>
                </a:ext>
              </a:extLst>
            </p:cNvPr>
            <p:cNvSpPr>
              <a:spLocks noChangeShapeType="1"/>
            </p:cNvSpPr>
            <p:nvPr/>
          </p:nvSpPr>
          <p:spPr bwMode="auto">
            <a:xfrm>
              <a:off x="223320" y="6607722"/>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grpSp>
      <p:sp>
        <p:nvSpPr>
          <p:cNvPr id="17" name="TextBox 16">
            <a:extLst>
              <a:ext uri="{FF2B5EF4-FFF2-40B4-BE49-F238E27FC236}">
                <a16:creationId xmlns:a16="http://schemas.microsoft.com/office/drawing/2014/main" id="{A98DF4D6-7E22-9BCD-75C0-14F7FA6E000A}"/>
              </a:ext>
            </a:extLst>
          </p:cNvPr>
          <p:cNvSpPr txBox="1"/>
          <p:nvPr/>
        </p:nvSpPr>
        <p:spPr>
          <a:xfrm>
            <a:off x="4281257" y="5288834"/>
            <a:ext cx="7473663" cy="584775"/>
          </a:xfrm>
          <a:prstGeom prst="rect">
            <a:avLst/>
          </a:prstGeom>
          <a:noFill/>
        </p:spPr>
        <p:txBody>
          <a:bodyPr wrap="square">
            <a:spAutoFit/>
          </a:bodyPr>
          <a:lstStyle/>
          <a:p>
            <a:pPr algn="l"/>
            <a:r>
              <a:rPr lang="en-US" sz="1600" b="1" i="0" u="none" strike="noStrike" baseline="0" dirty="0">
                <a:latin typeface="Arial" panose="020B0604020202020204" pitchFamily="34" charset="0"/>
                <a:cs typeface="Arial" panose="020B0604020202020204" pitchFamily="34" charset="0"/>
              </a:rPr>
              <a:t>SEM image </a:t>
            </a:r>
            <a:r>
              <a:rPr lang="en-US" sz="1600" b="0" i="0" u="none" strike="noStrike" baseline="0" dirty="0">
                <a:latin typeface="Arial" panose="020B0604020202020204" pitchFamily="34" charset="0"/>
                <a:cs typeface="Arial" panose="020B0604020202020204" pitchFamily="34" charset="0"/>
              </a:rPr>
              <a:t>showing the cantilever-like structure of the </a:t>
            </a:r>
            <a:r>
              <a:rPr lang="en-US" sz="1600" b="0" i="1" u="none" strike="noStrike" baseline="0" dirty="0">
                <a:latin typeface="Arial" panose="020B0604020202020204" pitchFamily="34" charset="0"/>
                <a:cs typeface="Arial" panose="020B0604020202020204" pitchFamily="34" charset="0"/>
              </a:rPr>
              <a:t>Morpho </a:t>
            </a:r>
            <a:r>
              <a:rPr lang="en-US" sz="1600" b="0" i="1" u="none" strike="noStrike" baseline="0" dirty="0" err="1">
                <a:latin typeface="Arial" panose="020B0604020202020204" pitchFamily="34" charset="0"/>
                <a:cs typeface="Arial" panose="020B0604020202020204" pitchFamily="34" charset="0"/>
              </a:rPr>
              <a:t>menelaus</a:t>
            </a:r>
            <a:r>
              <a:rPr lang="en-US" sz="1600" b="0" i="1" u="none" strike="noStrike" baseline="0" dirty="0">
                <a:latin typeface="Arial" panose="020B0604020202020204" pitchFamily="34" charset="0"/>
                <a:cs typeface="Arial" panose="020B0604020202020204" pitchFamily="34" charset="0"/>
              </a:rPr>
              <a:t> </a:t>
            </a:r>
            <a:r>
              <a:rPr lang="en-US" sz="1600" b="0" i="0" u="none" strike="noStrike" baseline="0" dirty="0" err="1">
                <a:latin typeface="Arial" panose="020B0604020202020204" pitchFamily="34" charset="0"/>
                <a:cs typeface="Arial" panose="020B0604020202020204" pitchFamily="34" charset="0"/>
              </a:rPr>
              <a:t>wingscale</a:t>
            </a:r>
            <a:r>
              <a:rPr lang="en-US" sz="1600" b="0" i="0" u="none" strike="noStrike" baseline="0" dirty="0">
                <a:latin typeface="Arial" panose="020B0604020202020204" pitchFamily="34" charset="0"/>
                <a:cs typeface="Arial" panose="020B0604020202020204" pitchFamily="34" charset="0"/>
              </a:rPr>
              <a:t> and ultrastructure of its surface, with number of lamellae</a:t>
            </a:r>
            <a:endParaRPr lang="en-US" sz="1600" dirty="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B1D51BA8-AA0D-49D4-DD37-6A17968DB00B}"/>
              </a:ext>
            </a:extLst>
          </p:cNvPr>
          <p:cNvPicPr>
            <a:picLocks noChangeAspect="1"/>
          </p:cNvPicPr>
          <p:nvPr/>
        </p:nvPicPr>
        <p:blipFill>
          <a:blip r:embed="rId4"/>
          <a:stretch>
            <a:fillRect/>
          </a:stretch>
        </p:blipFill>
        <p:spPr>
          <a:xfrm>
            <a:off x="223320" y="2685978"/>
            <a:ext cx="3590925" cy="3048000"/>
          </a:xfrm>
          <a:prstGeom prst="rect">
            <a:avLst/>
          </a:prstGeom>
        </p:spPr>
      </p:pic>
      <p:sp>
        <p:nvSpPr>
          <p:cNvPr id="21" name="TextBox 20">
            <a:extLst>
              <a:ext uri="{FF2B5EF4-FFF2-40B4-BE49-F238E27FC236}">
                <a16:creationId xmlns:a16="http://schemas.microsoft.com/office/drawing/2014/main" id="{C9E79B12-6A46-11CC-7CEA-1FC759CD47FE}"/>
              </a:ext>
            </a:extLst>
          </p:cNvPr>
          <p:cNvSpPr txBox="1"/>
          <p:nvPr/>
        </p:nvSpPr>
        <p:spPr>
          <a:xfrm>
            <a:off x="2914649" y="383325"/>
            <a:ext cx="7915275" cy="461665"/>
          </a:xfrm>
          <a:prstGeom prst="rect">
            <a:avLst/>
          </a:prstGeom>
          <a:noFill/>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Butterfly wings as a </a:t>
            </a:r>
            <a:r>
              <a:rPr lang="en-US" sz="2400" b="1" dirty="0" err="1">
                <a:solidFill>
                  <a:srgbClr val="FF0000"/>
                </a:solidFill>
                <a:latin typeface="Arial" panose="020B0604020202020204" pitchFamily="34" charset="0"/>
                <a:cs typeface="Arial" panose="020B0604020202020204" pitchFamily="34" charset="0"/>
              </a:rPr>
              <a:t>thermo</a:t>
            </a:r>
            <a:r>
              <a:rPr lang="en-US" sz="2400" b="1" dirty="0">
                <a:solidFill>
                  <a:srgbClr val="FF0000"/>
                </a:solidFill>
                <a:latin typeface="Arial" panose="020B0604020202020204" pitchFamily="34" charset="0"/>
                <a:cs typeface="Arial" panose="020B0604020202020204" pitchFamily="34" charset="0"/>
              </a:rPr>
              <a:t> imaging sensor</a:t>
            </a:r>
          </a:p>
        </p:txBody>
      </p:sp>
      <p:sp>
        <p:nvSpPr>
          <p:cNvPr id="22" name="Rectangle 21">
            <a:extLst>
              <a:ext uri="{FF2B5EF4-FFF2-40B4-BE49-F238E27FC236}">
                <a16:creationId xmlns:a16="http://schemas.microsoft.com/office/drawing/2014/main" id="{CCA5AFBC-2F48-DE14-E293-F9BD8FD9CC04}"/>
              </a:ext>
            </a:extLst>
          </p:cNvPr>
          <p:cNvSpPr/>
          <p:nvPr/>
        </p:nvSpPr>
        <p:spPr>
          <a:xfrm flipH="1">
            <a:off x="885825" y="1824744"/>
            <a:ext cx="228599" cy="2136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D0003C2-94E1-3E86-B010-CD5F84E68572}"/>
              </a:ext>
            </a:extLst>
          </p:cNvPr>
          <p:cNvSpPr txBox="1"/>
          <p:nvPr/>
        </p:nvSpPr>
        <p:spPr>
          <a:xfrm>
            <a:off x="4955675" y="927213"/>
            <a:ext cx="7096125" cy="923330"/>
          </a:xfrm>
          <a:prstGeom prst="rect">
            <a:avLst/>
          </a:prstGeom>
          <a:noFill/>
        </p:spPr>
        <p:txBody>
          <a:bodyPr wrap="square">
            <a:spAutoFit/>
          </a:bodyPr>
          <a:lstStyle/>
          <a:p>
            <a:pPr algn="l"/>
            <a:r>
              <a:rPr lang="en-US" dirty="0">
                <a:latin typeface="Arial" panose="020B0604020202020204" pitchFamily="34" charset="0"/>
                <a:cs typeface="Arial" panose="020B0604020202020204" pitchFamily="34" charset="0"/>
              </a:rPr>
              <a:t>R</a:t>
            </a:r>
            <a:r>
              <a:rPr lang="en-US" sz="1800" b="0" i="0" u="none" strike="noStrike" baseline="0" dirty="0">
                <a:latin typeface="Arial" panose="020B0604020202020204" pitchFamily="34" charset="0"/>
                <a:cs typeface="Arial" panose="020B0604020202020204" pitchFamily="34" charset="0"/>
              </a:rPr>
              <a:t>adiation-induced heating produces an additional, thermophoretic force that deforms the wing-scales. Deformations can be detected by </a:t>
            </a:r>
            <a:r>
              <a:rPr lang="en-GB" sz="1800" dirty="0">
                <a:effectLst/>
                <a:latin typeface="Arial" panose="020B0604020202020204" pitchFamily="34" charset="0"/>
                <a:ea typeface="Times New Roman" panose="02020603050405020304" pitchFamily="18" charset="0"/>
                <a:cs typeface="Arial" panose="020B0604020202020204" pitchFamily="34" charset="0"/>
              </a:rPr>
              <a:t>sensitive holographic techniques</a:t>
            </a:r>
            <a:r>
              <a:rPr lang="en-US" sz="1800" b="0" i="0" u="none" strike="noStrike" baseline="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C48B3DE2-5080-EA2A-6F35-B12A4ED3468A}"/>
              </a:ext>
            </a:extLst>
          </p:cNvPr>
          <p:cNvSpPr txBox="1"/>
          <p:nvPr/>
        </p:nvSpPr>
        <p:spPr>
          <a:xfrm>
            <a:off x="2914650" y="1887249"/>
            <a:ext cx="2307843" cy="646331"/>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Microscopic image of a butterfly wing</a:t>
            </a:r>
          </a:p>
        </p:txBody>
      </p:sp>
      <p:sp>
        <p:nvSpPr>
          <p:cNvPr id="27" name="TextBox 26">
            <a:extLst>
              <a:ext uri="{FF2B5EF4-FFF2-40B4-BE49-F238E27FC236}">
                <a16:creationId xmlns:a16="http://schemas.microsoft.com/office/drawing/2014/main" id="{9952EB3B-56E2-CE5B-F2AC-26342CB1505F}"/>
              </a:ext>
            </a:extLst>
          </p:cNvPr>
          <p:cNvSpPr txBox="1"/>
          <p:nvPr/>
        </p:nvSpPr>
        <p:spPr>
          <a:xfrm>
            <a:off x="5329757" y="4694163"/>
            <a:ext cx="6096000" cy="369332"/>
          </a:xfrm>
          <a:prstGeom prst="rect">
            <a:avLst/>
          </a:prstGeom>
          <a:noFill/>
        </p:spPr>
        <p:txBody>
          <a:bodyPr wrap="square">
            <a:spAutoFit/>
          </a:bodyPr>
          <a:lstStyle/>
          <a:p>
            <a:r>
              <a:rPr lang="en-US" sz="1800" b="1" i="0" u="none" strike="noStrike" baseline="0" dirty="0">
                <a:latin typeface="Arial" panose="020B0604020202020204" pitchFamily="34" charset="0"/>
                <a:cs typeface="Arial" panose="020B0604020202020204" pitchFamily="34" charset="0"/>
              </a:rPr>
              <a:t>Scheme</a:t>
            </a:r>
            <a:r>
              <a:rPr lang="en-US" sz="1800" b="0" i="0" u="none" strike="noStrike" baseline="0" dirty="0">
                <a:latin typeface="Arial" panose="020B0604020202020204" pitchFamily="34" charset="0"/>
                <a:cs typeface="Arial" panose="020B0604020202020204" pitchFamily="34" charset="0"/>
              </a:rPr>
              <a:t> of the cross-section of a </a:t>
            </a:r>
            <a:r>
              <a:rPr lang="en-US" sz="1800" b="0" i="1" u="none" strike="noStrike" baseline="0" dirty="0">
                <a:latin typeface="Arial" panose="020B0604020202020204" pitchFamily="34" charset="0"/>
                <a:cs typeface="Arial" panose="020B0604020202020204" pitchFamily="34" charset="0"/>
              </a:rPr>
              <a:t>Morpho </a:t>
            </a:r>
            <a:r>
              <a:rPr lang="en-US" sz="1800" b="0" i="0" u="none" strike="noStrike" baseline="0" dirty="0">
                <a:latin typeface="Arial" panose="020B0604020202020204" pitchFamily="34" charset="0"/>
                <a:cs typeface="Arial" panose="020B0604020202020204" pitchFamily="34" charset="0"/>
              </a:rPr>
              <a:t>butterfly scale.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340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6218743-6F3A-CAE5-1B60-ABF318BE222E}"/>
              </a:ext>
            </a:extLst>
          </p:cNvPr>
          <p:cNvGrpSpPr/>
          <p:nvPr/>
        </p:nvGrpSpPr>
        <p:grpSpPr>
          <a:xfrm>
            <a:off x="223320" y="301101"/>
            <a:ext cx="11798300" cy="6306621"/>
            <a:chOff x="223320" y="301101"/>
            <a:chExt cx="11798300" cy="6306621"/>
          </a:xfrm>
        </p:grpSpPr>
        <p:sp>
          <p:nvSpPr>
            <p:cNvPr id="5" name="Line 8">
              <a:extLst>
                <a:ext uri="{FF2B5EF4-FFF2-40B4-BE49-F238E27FC236}">
                  <a16:creationId xmlns:a16="http://schemas.microsoft.com/office/drawing/2014/main" id="{B7F6316B-73A4-CDD5-1B64-07E4A118D65E}"/>
                </a:ext>
              </a:extLst>
            </p:cNvPr>
            <p:cNvSpPr>
              <a:spLocks noChangeShapeType="1"/>
            </p:cNvSpPr>
            <p:nvPr/>
          </p:nvSpPr>
          <p:spPr bwMode="auto">
            <a:xfrm>
              <a:off x="223320" y="301101"/>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6" name="Line 8">
              <a:extLst>
                <a:ext uri="{FF2B5EF4-FFF2-40B4-BE49-F238E27FC236}">
                  <a16:creationId xmlns:a16="http://schemas.microsoft.com/office/drawing/2014/main" id="{B0F73414-710F-AED4-AAB0-311BFEDBDA81}"/>
                </a:ext>
              </a:extLst>
            </p:cNvPr>
            <p:cNvSpPr>
              <a:spLocks noChangeShapeType="1"/>
            </p:cNvSpPr>
            <p:nvPr/>
          </p:nvSpPr>
          <p:spPr bwMode="auto">
            <a:xfrm>
              <a:off x="223320" y="6607722"/>
              <a:ext cx="11798300" cy="0"/>
            </a:xfrm>
            <a:prstGeom prst="line">
              <a:avLst/>
            </a:prstGeom>
            <a:noFill/>
            <a:ln w="762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grpSp>
      <p:pic>
        <p:nvPicPr>
          <p:cNvPr id="8" name="Picture 7" descr="Diagram&#10;&#10;Description automatically generated">
            <a:extLst>
              <a:ext uri="{FF2B5EF4-FFF2-40B4-BE49-F238E27FC236}">
                <a16:creationId xmlns:a16="http://schemas.microsoft.com/office/drawing/2014/main" id="{95234325-312B-B704-0C23-F749CAA3C8D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0316" y="1602297"/>
            <a:ext cx="6271582" cy="4048936"/>
          </a:xfrm>
          <a:prstGeom prst="rect">
            <a:avLst/>
          </a:prstGeom>
        </p:spPr>
      </p:pic>
      <p:sp>
        <p:nvSpPr>
          <p:cNvPr id="9" name="TextBox 8">
            <a:extLst>
              <a:ext uri="{FF2B5EF4-FFF2-40B4-BE49-F238E27FC236}">
                <a16:creationId xmlns:a16="http://schemas.microsoft.com/office/drawing/2014/main" id="{85ACE2F7-AB59-E536-29E4-0A27F27FCD98}"/>
              </a:ext>
            </a:extLst>
          </p:cNvPr>
          <p:cNvSpPr txBox="1"/>
          <p:nvPr/>
        </p:nvSpPr>
        <p:spPr>
          <a:xfrm>
            <a:off x="6931696" y="1602297"/>
            <a:ext cx="4562793" cy="3046988"/>
          </a:xfrm>
          <a:prstGeom prst="rect">
            <a:avLst/>
          </a:prstGeom>
          <a:noFill/>
        </p:spPr>
        <p:txBody>
          <a:bodyPr wrap="square">
            <a:spAutoFit/>
          </a:bodyPr>
          <a:lstStyle/>
          <a:p>
            <a:pPr algn="just"/>
            <a:r>
              <a:rPr lang="en-GB" sz="1600" dirty="0">
                <a:effectLst/>
                <a:latin typeface="Arial" panose="020B0604020202020204" pitchFamily="34" charset="0"/>
                <a:ea typeface="Times New Roman" panose="02020603050405020304" pitchFamily="18" charset="0"/>
                <a:cs typeface="Arial" panose="020B0604020202020204" pitchFamily="34" charset="0"/>
              </a:rPr>
              <a:t>We have configured a Twyman –</a:t>
            </a:r>
            <a:r>
              <a:rPr lang="hr-HR" sz="1600" dirty="0">
                <a:effectLst/>
                <a:latin typeface="Arial" panose="020B0604020202020204" pitchFamily="34" charset="0"/>
                <a:ea typeface="Times New Roman" panose="02020603050405020304" pitchFamily="18" charset="0"/>
                <a:cs typeface="Arial" panose="020B0604020202020204" pitchFamily="34" charset="0"/>
              </a:rPr>
              <a:t> </a:t>
            </a:r>
            <a:r>
              <a:rPr lang="en-GB" sz="1600" dirty="0">
                <a:effectLst/>
                <a:latin typeface="Arial" panose="020B0604020202020204" pitchFamily="34" charset="0"/>
                <a:ea typeface="Times New Roman" panose="02020603050405020304" pitchFamily="18" charset="0"/>
                <a:cs typeface="Arial" panose="020B0604020202020204" pitchFamily="34" charset="0"/>
              </a:rPr>
              <a:t>Green interferometer for digital holographic microscope (DHM) with He-Ne laser as a laser source. In this application of DHM essential is to get fringe pattern corresponding to contours of constant elevation with respect to a reference plane. Such contours can be used to determine the shape of a three-dimensional object. Interferograms usually demands recording of two holograms, one of surface without deformation (background), the other of the deformed surface. </a:t>
            </a: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B0F69C6-2E1B-410C-3298-0B83C3C293CA}"/>
              </a:ext>
            </a:extLst>
          </p:cNvPr>
          <p:cNvSpPr txBox="1"/>
          <p:nvPr/>
        </p:nvSpPr>
        <p:spPr>
          <a:xfrm>
            <a:off x="3344971" y="629407"/>
            <a:ext cx="5502058" cy="400110"/>
          </a:xfrm>
          <a:prstGeom prst="rect">
            <a:avLst/>
          </a:prstGeom>
          <a:noFill/>
        </p:spPr>
        <p:txBody>
          <a:bodyPr wrap="square">
            <a:spAutoFit/>
          </a:bodyPr>
          <a:lstStyle/>
          <a:p>
            <a:r>
              <a:rPr lang="en-GB" sz="2000" b="1" i="1" dirty="0">
                <a:solidFill>
                  <a:srgbClr val="FF0000"/>
                </a:solidFill>
                <a:effectLst/>
                <a:latin typeface="Times New Roman" panose="02020603050405020304" pitchFamily="18" charset="0"/>
                <a:ea typeface="Times New Roman" panose="02020603050405020304" pitchFamily="18" charset="0"/>
              </a:rPr>
              <a:t>Testing setup with digital holographic microscope </a:t>
            </a:r>
            <a:endParaRPr lang="en-US" sz="2000" b="1" i="1" dirty="0">
              <a:solidFill>
                <a:srgbClr val="FF0000"/>
              </a:solidFill>
            </a:endParaRPr>
          </a:p>
        </p:txBody>
      </p:sp>
    </p:spTree>
    <p:extLst>
      <p:ext uri="{BB962C8B-B14F-4D97-AF65-F5344CB8AC3E}">
        <p14:creationId xmlns:p14="http://schemas.microsoft.com/office/powerpoint/2010/main" val="2501478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TotalTime>
  <Words>1071</Words>
  <Application>Microsoft Office PowerPoint</Application>
  <PresentationFormat>Widescreen</PresentationFormat>
  <Paragraphs>76</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AdvOT1ef757c0</vt:lpstr>
      <vt:lpstr>AdvOT635f2c37</vt:lpstr>
      <vt:lpstr>Arial</vt:lpstr>
      <vt:lpstr>Calibri</vt:lpstr>
      <vt:lpstr>Calibri Light</vt:lpstr>
      <vt:lpstr>Tahoma</vt:lpstr>
      <vt:lpstr>Times New Roman</vt:lpstr>
      <vt:lpstr>Toronto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Hrvoje Skenderovic</dc:creator>
  <cp:lastModifiedBy>Hrvoje Skenderović</cp:lastModifiedBy>
  <cp:revision>51</cp:revision>
  <cp:lastPrinted>2022-07-21T09:43:51Z</cp:lastPrinted>
  <dcterms:created xsi:type="dcterms:W3CDTF">2021-01-31T19:37:56Z</dcterms:created>
  <dcterms:modified xsi:type="dcterms:W3CDTF">2022-08-22T13:12:57Z</dcterms:modified>
</cp:coreProperties>
</file>